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notesMasterIdLst>
    <p:notesMasterId r:id="rId4"/>
  </p:notesMasterIdLst>
  <p:sldIdLst>
    <p:sldId id="256" r:id="rId2"/>
    <p:sldId id="258" r:id="rId3"/>
  </p:sldIdLst>
  <p:sldSz cx="13970000" cy="10795000"/>
  <p:notesSz cx="6858000" cy="9144000"/>
  <p:defaultTextStyle>
    <a:lvl1pPr algn="ctr" defTabSz="584200">
      <a:defRPr sz="3800">
        <a:latin typeface="+mn-lt"/>
        <a:ea typeface="+mn-ea"/>
        <a:cs typeface="+mn-cs"/>
        <a:sym typeface="Helvetica Light"/>
      </a:defRPr>
    </a:lvl1pPr>
    <a:lvl2pPr indent="228600" algn="ctr" defTabSz="584200">
      <a:defRPr sz="3800">
        <a:latin typeface="+mn-lt"/>
        <a:ea typeface="+mn-ea"/>
        <a:cs typeface="+mn-cs"/>
        <a:sym typeface="Helvetica Light"/>
      </a:defRPr>
    </a:lvl2pPr>
    <a:lvl3pPr indent="457200" algn="ctr" defTabSz="584200">
      <a:defRPr sz="3800">
        <a:latin typeface="+mn-lt"/>
        <a:ea typeface="+mn-ea"/>
        <a:cs typeface="+mn-cs"/>
        <a:sym typeface="Helvetica Light"/>
      </a:defRPr>
    </a:lvl3pPr>
    <a:lvl4pPr indent="685800" algn="ctr" defTabSz="584200">
      <a:defRPr sz="3800">
        <a:latin typeface="+mn-lt"/>
        <a:ea typeface="+mn-ea"/>
        <a:cs typeface="+mn-cs"/>
        <a:sym typeface="Helvetica Light"/>
      </a:defRPr>
    </a:lvl4pPr>
    <a:lvl5pPr indent="914400" algn="ctr" defTabSz="584200">
      <a:defRPr sz="3800">
        <a:latin typeface="+mn-lt"/>
        <a:ea typeface="+mn-ea"/>
        <a:cs typeface="+mn-cs"/>
        <a:sym typeface="Helvetica Light"/>
      </a:defRPr>
    </a:lvl5pPr>
    <a:lvl6pPr indent="1143000" algn="ctr" defTabSz="584200">
      <a:defRPr sz="3800">
        <a:latin typeface="+mn-lt"/>
        <a:ea typeface="+mn-ea"/>
        <a:cs typeface="+mn-cs"/>
        <a:sym typeface="Helvetica Light"/>
      </a:defRPr>
    </a:lvl6pPr>
    <a:lvl7pPr indent="1371600" algn="ctr" defTabSz="584200">
      <a:defRPr sz="3800">
        <a:latin typeface="+mn-lt"/>
        <a:ea typeface="+mn-ea"/>
        <a:cs typeface="+mn-cs"/>
        <a:sym typeface="Helvetica Light"/>
      </a:defRPr>
    </a:lvl7pPr>
    <a:lvl8pPr indent="1600200" algn="ctr" defTabSz="584200">
      <a:defRPr sz="3800">
        <a:latin typeface="+mn-lt"/>
        <a:ea typeface="+mn-ea"/>
        <a:cs typeface="+mn-cs"/>
        <a:sym typeface="Helvetica Light"/>
      </a:defRPr>
    </a:lvl8pPr>
    <a:lvl9pPr indent="1828800" algn="ctr" defTabSz="584200">
      <a:defRPr sz="3800">
        <a:latin typeface="+mn-lt"/>
        <a:ea typeface="+mn-ea"/>
        <a:cs typeface="+mn-cs"/>
        <a:sym typeface="Helvetica Light"/>
      </a:defRPr>
    </a:lvl9pPr>
  </p:defaultTextStyle>
  <p:extLst>
    <p:ext uri="{EFAFB233-063F-42B5-8137-9DF3F51BA10A}">
      <p15:sldGuideLst xmlns:p15="http://schemas.microsoft.com/office/powerpoint/2012/main">
        <p15:guide id="1" orient="horz" pos="3400">
          <p15:clr>
            <a:srgbClr val="A4A3A4"/>
          </p15:clr>
        </p15:guide>
        <p15:guide id="2" pos="440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940675A-B579-460E-94D1-54222C63F5DA}">
  <a:tblStyle styleId="{4C3C2611-4C71-4FC5-86AE-919BDF0F9419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wholeTbl>
    <a:band2H>
      <a:tcTxStyle/>
      <a:tcStyle>
        <a:tcBdr/>
        <a:fill>
          <a:solidFill>
            <a:srgbClr val="E3E5E8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398CCE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solidFill>
                <a:srgbClr val="3797C6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FFFFFF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noFill/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noFill/>
              <a:miter lim="400000"/>
            </a:ln>
          </a:insideH>
          <a:insideV>
            <a:ln w="12700" cap="flat">
              <a:noFill/>
              <a:miter lim="400000"/>
            </a:ln>
          </a:insideV>
        </a:tcBdr>
        <a:fill>
          <a:solidFill>
            <a:srgbClr val="0365C0"/>
          </a:solidFill>
        </a:fill>
      </a:tcStyle>
    </a:firstRow>
  </a:tblStyle>
  <a:tblStyle styleId="{C7B018BB-80A7-4F77-B60F-C8B233D01FF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12700" cap="flat">
              <a:solidFill>
                <a:srgbClr val="B8B8B8"/>
              </a:solidFill>
              <a:prstDash val="solid"/>
              <a:miter lim="400000"/>
            </a:ln>
          </a:top>
          <a:bottom>
            <a:ln w="12700" cap="flat">
              <a:solidFill>
                <a:srgbClr val="B8B8B8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E1E0DA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5AC831"/>
          </a:solidFill>
        </a:fill>
      </a:tcStyle>
    </a:firstCol>
    <a:lastRow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B8B8B8"/>
              </a:solidFill>
              <a:prstDash val="solid"/>
              <a:miter lim="400000"/>
            </a:ln>
          </a:left>
          <a:right>
            <a:ln w="12700" cap="flat">
              <a:solidFill>
                <a:srgbClr val="B8B8B8"/>
              </a:solidFill>
              <a:prstDash val="solid"/>
              <a:miter lim="400000"/>
            </a:ln>
          </a:right>
          <a:top>
            <a:ln w="254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B8B8B8"/>
              </a:solidFill>
              <a:prstDash val="solid"/>
              <a:miter lim="400000"/>
            </a:ln>
          </a:insideH>
          <a:insideV>
            <a:ln w="12700" cap="flat">
              <a:solidFill>
                <a:srgbClr val="B8B8B8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606060"/>
              </a:solidFill>
              <a:prstDash val="solid"/>
              <a:miter lim="400000"/>
            </a:ln>
          </a:left>
          <a:right>
            <a:ln w="12700" cap="flat">
              <a:solidFill>
                <a:srgbClr val="606060"/>
              </a:solidFill>
              <a:prstDash val="solid"/>
              <a:miter lim="400000"/>
            </a:ln>
          </a:right>
          <a:top>
            <a:ln w="12700" cap="flat">
              <a:solidFill>
                <a:srgbClr val="606060"/>
              </a:solidFill>
              <a:prstDash val="solid"/>
              <a:miter lim="400000"/>
            </a:ln>
          </a:top>
          <a:bottom>
            <a:ln w="12700" cap="flat">
              <a:solidFill>
                <a:srgbClr val="606060"/>
              </a:solidFill>
              <a:prstDash val="solid"/>
              <a:miter lim="400000"/>
            </a:ln>
          </a:bottom>
          <a:insideH>
            <a:ln w="12700" cap="flat">
              <a:solidFill>
                <a:srgbClr val="606060"/>
              </a:solidFill>
              <a:prstDash val="solid"/>
              <a:miter lim="400000"/>
            </a:ln>
          </a:insideH>
          <a:insideV>
            <a:ln w="12700" cap="flat">
              <a:solidFill>
                <a:srgbClr val="606060"/>
              </a:solidFill>
              <a:prstDash val="solid"/>
              <a:miter lim="400000"/>
            </a:ln>
          </a:insideV>
        </a:tcBdr>
        <a:fill>
          <a:solidFill>
            <a:srgbClr val="00882B"/>
          </a:solidFill>
        </a:fill>
      </a:tcStyle>
    </a:firstRow>
  </a:tblStyle>
  <a:tblStyle styleId="{EEE7283C-3CF3-47DC-8721-378D4A62B228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5D5D5D"/>
              </a:solidFill>
              <a:custDash>
                <a:ds d="200000" sp="200000"/>
              </a:custDash>
              <a:miter lim="400000"/>
            </a:ln>
          </a:insideV>
        </a:tcBdr>
        <a:fill>
          <a:solidFill>
            <a:srgbClr val="E6E3D7"/>
          </a:solidFill>
        </a:fill>
      </a:tcStyle>
    </a:wholeTbl>
    <a:band2H>
      <a:tcTxStyle/>
      <a:tcStyle>
        <a:tcBdr/>
        <a:fill>
          <a:solidFill>
            <a:srgbClr val="C3C2C2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09C99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5D5D5D"/>
              </a:solidFill>
              <a:prstDash val="solid"/>
              <a:miter lim="400000"/>
            </a:ln>
          </a:left>
          <a:right>
            <a:ln w="12700" cap="flat">
              <a:solidFill>
                <a:srgbClr val="5D5D5D"/>
              </a:solidFill>
              <a:prstDash val="solid"/>
              <a:miter lim="400000"/>
            </a:ln>
          </a:right>
          <a:top>
            <a:ln w="12700" cap="flat">
              <a:solidFill>
                <a:srgbClr val="5D5D5D"/>
              </a:solidFill>
              <a:prstDash val="solid"/>
              <a:miter lim="400000"/>
            </a:ln>
          </a:top>
          <a:bottom>
            <a:ln w="12700" cap="flat">
              <a:solidFill>
                <a:srgbClr val="5D5D5D"/>
              </a:solidFill>
              <a:prstDash val="solid"/>
              <a:miter lim="400000"/>
            </a:ln>
          </a:bottom>
          <a:insideH>
            <a:ln w="12700" cap="flat">
              <a:solidFill>
                <a:srgbClr val="5D5D5D"/>
              </a:solidFill>
              <a:prstDash val="solid"/>
              <a:miter lim="400000"/>
            </a:ln>
          </a:insideH>
          <a:insideV>
            <a:ln w="12700" cap="flat">
              <a:solidFill>
                <a:srgbClr val="5D5D5D"/>
              </a:solidFill>
              <a:prstDash val="solid"/>
              <a:miter lim="400000"/>
            </a:ln>
          </a:insideV>
        </a:tcBdr>
        <a:fill>
          <a:solidFill>
            <a:srgbClr val="97764E"/>
          </a:solidFill>
        </a:fill>
      </a:tcStyle>
    </a:firstRow>
  </a:tblStyle>
  <a:tblStyle styleId="{CF821DB8-F4EB-4A41-A1BA-3FCAFE7338EE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EBEBEB"/>
          </a:solidFill>
        </a:fill>
      </a:tcStyle>
    </a:wholeTbl>
    <a:band2H>
      <a:tcTxStyle/>
      <a:tcStyle>
        <a:tcBdr/>
        <a:fill>
          <a:solidFill>
            <a:srgbClr val="DCE5E6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000000"/>
              </a:solidFill>
              <a:prstDash val="solid"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prstDash val="solid"/>
              <a:miter lim="400000"/>
            </a:ln>
          </a:insideH>
          <a:insideV>
            <a:ln w="12700" cap="flat">
              <a:solidFill>
                <a:srgbClr val="000000"/>
              </a:solidFill>
              <a:prstDash val="solid"/>
              <a:miter lim="400000"/>
            </a:ln>
          </a:insideV>
        </a:tcBdr>
        <a:fill>
          <a:solidFill>
            <a:srgbClr val="5E7790"/>
          </a:solidFill>
        </a:fill>
      </a:tcStyle>
    </a:firstRow>
  </a:tblStyle>
  <a:tblStyle styleId="{33BA23B1-9221-436E-865A-0063620EA4FD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D0D1D2"/>
          </a:solidFill>
        </a:fill>
      </a:tcStyle>
    </a:wholeTbl>
    <a:band2H>
      <a:tcTxStyle/>
      <a:tcStyle>
        <a:tcBdr/>
        <a:fill>
          <a:solidFill>
            <a:srgbClr val="DEDEDF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535761"/>
          </a:solidFill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909398"/>
          </a:solidFill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767C85"/>
          </a:solidFill>
        </a:fill>
      </a:tcStyle>
    </a:firstRow>
  </a:tblStyle>
  <a:tblStyle styleId="{2708684C-4D16-4618-839F-0558EEFCDFE6}" styleName="">
    <a:tblBg/>
    <a:wholeTbl>
      <a:tcTxStyle b="off" i="off">
        <a:fontRef idx="minor">
          <a:srgbClr val="000000"/>
        </a:fontRef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wholeTbl>
    <a:band2H>
      <a:tcTxStyle/>
      <a:tcStyle>
        <a:tcBdr/>
        <a:fill>
          <a:solidFill>
            <a:srgbClr val="EDEEEE"/>
          </a:solidFill>
        </a:fill>
      </a:tcStyle>
    </a:band2H>
    <a:firstCol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noFill/>
              <a:miter lim="400000"/>
            </a:ln>
          </a:left>
          <a:right>
            <a:ln w="12700" cap="flat">
              <a:solidFill>
                <a:srgbClr val="000000"/>
              </a:solidFill>
              <a:prstDash val="solid"/>
              <a:miter lim="400000"/>
            </a:ln>
          </a:right>
          <a:top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top>
          <a:bottom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Col>
    <a:la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solidFill>
                <a:srgbClr val="000000"/>
              </a:solidFill>
              <a:prstDash val="solid"/>
              <a:miter lim="400000"/>
            </a:ln>
          </a:top>
          <a:bottom>
            <a:ln w="12700" cap="flat">
              <a:noFill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lastRow>
    <a:firstRow>
      <a:tcTxStyle b="on" i="off">
        <a:font>
          <a:latin typeface="Helvetica"/>
          <a:ea typeface="Helvetica"/>
          <a:cs typeface="Helvetica"/>
        </a:font>
        <a:srgbClr val="000000"/>
      </a:tcTxStyle>
      <a:tcStyle>
        <a:tcBdr>
          <a:lef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left>
          <a:right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right>
          <a:top>
            <a:ln w="12700" cap="flat">
              <a:noFill/>
              <a:miter lim="400000"/>
            </a:ln>
          </a:top>
          <a:bottom>
            <a:ln w="12700" cap="flat">
              <a:solidFill>
                <a:srgbClr val="000000"/>
              </a:solidFill>
              <a:prstDash val="solid"/>
              <a:miter lim="400000"/>
            </a:ln>
          </a:bottom>
          <a:insideH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H>
          <a:insideV>
            <a:ln w="12700" cap="flat">
              <a:solidFill>
                <a:srgbClr val="000000"/>
              </a:solidFill>
              <a:custDash>
                <a:ds d="200000" sp="200000"/>
              </a:custDash>
              <a:miter lim="400000"/>
            </a:ln>
          </a:insideV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7017" autoAdjust="0"/>
    <p:restoredTop sz="94660"/>
  </p:normalViewPr>
  <p:slideViewPr>
    <p:cSldViewPr>
      <p:cViewPr>
        <p:scale>
          <a:sx n="51" d="100"/>
          <a:sy n="51" d="100"/>
        </p:scale>
        <p:origin x="1990" y="41"/>
      </p:cViewPr>
      <p:guideLst>
        <p:guide orient="horz" pos="3400"/>
        <p:guide pos="440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Shape 29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  <p:sp>
        <p:nvSpPr>
          <p:cNvPr id="30" name="Shape 30"/>
          <p:cNvSpPr>
            <a:spLocks noGrp="1"/>
          </p:cNvSpPr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 lvl="0"/>
            <a:endParaRPr/>
          </a:p>
        </p:txBody>
      </p:sp>
    </p:spTree>
    <p:extLst>
      <p:ext uri="{BB962C8B-B14F-4D97-AF65-F5344CB8AC3E}">
        <p14:creationId xmlns:p14="http://schemas.microsoft.com/office/powerpoint/2010/main" val="2438863006"/>
      </p:ext>
    </p:extLst>
  </p:cSld>
  <p:clrMap bg1="lt1" tx1="dk1" bg2="lt2" tx2="dk2" accent1="accent1" accent2="accent2" accent3="accent3" accent4="accent4" accent5="accent5" accent6="accent6" hlink="hlink" folHlink="folHlink"/>
  <p:notesStyle>
    <a:lvl1pPr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1pPr>
    <a:lvl2pPr indent="2286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2pPr>
    <a:lvl3pPr indent="4572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3pPr>
    <a:lvl4pPr indent="6858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4pPr>
    <a:lvl5pPr indent="9144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5pPr>
    <a:lvl6pPr indent="11430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6pPr>
    <a:lvl7pPr indent="13716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7pPr>
    <a:lvl8pPr indent="16002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8pPr>
    <a:lvl9pPr indent="1828800" defTabSz="457200">
      <a:lnSpc>
        <a:spcPct val="125000"/>
      </a:lnSpc>
      <a:defRPr sz="2600">
        <a:latin typeface="Avenir Book"/>
        <a:ea typeface="Avenir Book"/>
        <a:cs typeface="Avenir Book"/>
        <a:sym typeface="Avenir Book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Subtit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Shape 5"/>
          <p:cNvSpPr>
            <a:spLocks noGrp="1"/>
          </p:cNvSpPr>
          <p:nvPr>
            <p:ph type="title"/>
          </p:nvPr>
        </p:nvSpPr>
        <p:spPr>
          <a:xfrm>
            <a:off x="1364257" y="1918642"/>
            <a:ext cx="11241486" cy="3547071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6" name="Shape 6"/>
          <p:cNvSpPr>
            <a:spLocks noGrp="1"/>
          </p:cNvSpPr>
          <p:nvPr>
            <p:ph type="body" idx="1"/>
          </p:nvPr>
        </p:nvSpPr>
        <p:spPr>
          <a:xfrm>
            <a:off x="1364257" y="5561210"/>
            <a:ext cx="11241486" cy="1214191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Quo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Horizont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Shape 8"/>
          <p:cNvSpPr>
            <a:spLocks noGrp="1"/>
          </p:cNvSpPr>
          <p:nvPr>
            <p:ph type="title"/>
          </p:nvPr>
        </p:nvSpPr>
        <p:spPr>
          <a:xfrm>
            <a:off x="1364257" y="7375673"/>
            <a:ext cx="11241486" cy="1527970"/>
          </a:xfrm>
          <a:prstGeom prst="rect">
            <a:avLst/>
          </a:prstGeom>
        </p:spPr>
        <p:txBody>
          <a:bodyPr anchor="b"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9" name="Shape 9"/>
          <p:cNvSpPr>
            <a:spLocks noGrp="1"/>
          </p:cNvSpPr>
          <p:nvPr>
            <p:ph type="body" idx="1"/>
          </p:nvPr>
        </p:nvSpPr>
        <p:spPr>
          <a:xfrm>
            <a:off x="1364257" y="8958212"/>
            <a:ext cx="11241486" cy="1214191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Cent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hape 11"/>
          <p:cNvSpPr>
            <a:spLocks noGrp="1"/>
          </p:cNvSpPr>
          <p:nvPr>
            <p:ph type="title"/>
          </p:nvPr>
        </p:nvSpPr>
        <p:spPr>
          <a:xfrm>
            <a:off x="1364257" y="3623964"/>
            <a:ext cx="11241486" cy="3547072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Shape 13"/>
          <p:cNvSpPr>
            <a:spLocks noGrp="1"/>
          </p:cNvSpPr>
          <p:nvPr>
            <p:ph type="title"/>
          </p:nvPr>
        </p:nvSpPr>
        <p:spPr>
          <a:xfrm>
            <a:off x="1023193" y="840878"/>
            <a:ext cx="5729884" cy="4283771"/>
          </a:xfrm>
          <a:prstGeom prst="rect">
            <a:avLst/>
          </a:prstGeom>
        </p:spPr>
        <p:txBody>
          <a:bodyPr anchor="b"/>
          <a:lstStyle>
            <a:lvl1pPr>
              <a:defRPr sz="6600"/>
            </a:lvl1pPr>
          </a:lstStyle>
          <a:p>
            <a:pPr lvl="0">
              <a:defRPr sz="1800"/>
            </a:pPr>
            <a:r>
              <a:rPr sz="6600"/>
              <a:t>Title Text</a:t>
            </a:r>
          </a:p>
        </p:txBody>
      </p:sp>
      <p:sp>
        <p:nvSpPr>
          <p:cNvPr id="14" name="Shape 14"/>
          <p:cNvSpPr>
            <a:spLocks noGrp="1"/>
          </p:cNvSpPr>
          <p:nvPr>
            <p:ph type="body" idx="1"/>
          </p:nvPr>
        </p:nvSpPr>
        <p:spPr>
          <a:xfrm>
            <a:off x="1023193" y="5274716"/>
            <a:ext cx="5729884" cy="4406554"/>
          </a:xfrm>
          <a:prstGeom prst="rect">
            <a:avLst/>
          </a:prstGeom>
        </p:spPr>
        <p:txBody>
          <a:bodyPr anchor="t"/>
          <a:lstStyle>
            <a:lvl1pPr marL="0" indent="0" algn="ctr">
              <a:spcBef>
                <a:spcPts val="0"/>
              </a:spcBef>
              <a:buSzTx/>
              <a:buNone/>
              <a:defRPr sz="3400"/>
            </a:lvl1pPr>
            <a:lvl2pPr marL="0" indent="228600" algn="ctr">
              <a:spcBef>
                <a:spcPts val="0"/>
              </a:spcBef>
              <a:buSzTx/>
              <a:buNone/>
              <a:defRPr sz="3400"/>
            </a:lvl2pPr>
            <a:lvl3pPr marL="0" indent="457200" algn="ctr">
              <a:spcBef>
                <a:spcPts val="0"/>
              </a:spcBef>
              <a:buSzTx/>
              <a:buNone/>
              <a:defRPr sz="3400"/>
            </a:lvl3pPr>
            <a:lvl4pPr marL="0" indent="685800" algn="ctr">
              <a:spcBef>
                <a:spcPts val="0"/>
              </a:spcBef>
              <a:buSzTx/>
              <a:buNone/>
              <a:defRPr sz="3400"/>
            </a:lvl4pPr>
            <a:lvl5pPr marL="0" indent="914400" algn="ctr">
              <a:spcBef>
                <a:spcPts val="0"/>
              </a:spcBef>
              <a:buSzTx/>
              <a:buNone/>
              <a:defRPr sz="3400"/>
            </a:lvl5pPr>
          </a:lstStyle>
          <a:p>
            <a:pPr lvl="0">
              <a:defRPr sz="1800"/>
            </a:pPr>
            <a:r>
              <a:rPr sz="3400"/>
              <a:t>Body Level One</a:t>
            </a:r>
          </a:p>
          <a:p>
            <a:pPr lvl="1">
              <a:defRPr sz="1800"/>
            </a:pPr>
            <a:r>
              <a:rPr sz="3400"/>
              <a:t>Body Level Two</a:t>
            </a:r>
          </a:p>
          <a:p>
            <a:pPr lvl="2">
              <a:defRPr sz="1800"/>
            </a:pPr>
            <a:r>
              <a:rPr sz="3400"/>
              <a:t>Body Level Three</a:t>
            </a:r>
          </a:p>
          <a:p>
            <a:pPr lvl="3">
              <a:defRPr sz="1800"/>
            </a:pPr>
            <a:r>
              <a:rPr sz="3400"/>
              <a:t>Body Level Four</a:t>
            </a:r>
          </a:p>
          <a:p>
            <a:pPr lvl="4">
              <a:defRPr sz="1800"/>
            </a:pPr>
            <a:r>
              <a:rPr sz="34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- T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</p:spTree>
  </p:cSld>
  <p:clrMapOvr>
    <a:masterClrMapping/>
  </p:clrMapOvr>
  <p:transition spd="med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 &amp; 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Shape 18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19" name="Shape 19"/>
          <p:cNvSpPr>
            <a:spLocks noGrp="1"/>
          </p:cNvSpPr>
          <p:nvPr>
            <p:ph type="body" idx="1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Title, Bullets &amp; Pho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Shape 21"/>
          <p:cNvSpPr>
            <a:spLocks noGrp="1"/>
          </p:cNvSpPr>
          <p:nvPr>
            <p:ph type="title"/>
          </p:nvPr>
        </p:nvSpPr>
        <p:spPr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22" name="Shape 22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5729884" cy="6753077"/>
          </a:xfrm>
          <a:prstGeom prst="rect">
            <a:avLst/>
          </a:prstGeom>
        </p:spPr>
        <p:txBody>
          <a:bodyPr/>
          <a:lstStyle>
            <a:lvl1pPr marL="367392" indent="-367392">
              <a:spcBef>
                <a:spcPts val="3200"/>
              </a:spcBef>
              <a:defRPr sz="3000"/>
            </a:lvl1pPr>
            <a:lvl2pPr marL="710292" indent="-367392">
              <a:spcBef>
                <a:spcPts val="3200"/>
              </a:spcBef>
              <a:defRPr sz="3000"/>
            </a:lvl2pPr>
            <a:lvl3pPr marL="1053192" indent="-367392">
              <a:spcBef>
                <a:spcPts val="3200"/>
              </a:spcBef>
              <a:defRPr sz="3000"/>
            </a:lvl3pPr>
            <a:lvl4pPr marL="1396092" indent="-367392">
              <a:spcBef>
                <a:spcPts val="3200"/>
              </a:spcBef>
              <a:defRPr sz="3000"/>
            </a:lvl4pPr>
            <a:lvl5pPr marL="1738992" indent="-367392">
              <a:spcBef>
                <a:spcPts val="3200"/>
              </a:spcBef>
              <a:defRPr sz="3000"/>
            </a:lvl5pPr>
          </a:lstStyle>
          <a:p>
            <a:pPr lvl="0">
              <a:defRPr sz="1800"/>
            </a:pPr>
            <a:r>
              <a:rPr sz="3000"/>
              <a:t>Body Level One</a:t>
            </a:r>
          </a:p>
          <a:p>
            <a:pPr lvl="1">
              <a:defRPr sz="1800"/>
            </a:pPr>
            <a:r>
              <a:rPr sz="3000"/>
              <a:t>Body Level Two</a:t>
            </a:r>
          </a:p>
          <a:p>
            <a:pPr lvl="2">
              <a:defRPr sz="1800"/>
            </a:pPr>
            <a:r>
              <a:rPr sz="3000"/>
              <a:t>Body Level Three</a:t>
            </a:r>
          </a:p>
          <a:p>
            <a:pPr lvl="3">
              <a:defRPr sz="1800"/>
            </a:pPr>
            <a:r>
              <a:rPr sz="3000"/>
              <a:t>Body Level Four</a:t>
            </a:r>
          </a:p>
          <a:p>
            <a:pPr lvl="4">
              <a:defRPr sz="1800"/>
            </a:pPr>
            <a:r>
              <a:rPr sz="30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Bulle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Shape 24"/>
          <p:cNvSpPr>
            <a:spLocks noGrp="1"/>
          </p:cNvSpPr>
          <p:nvPr>
            <p:ph type="body" idx="1"/>
          </p:nvPr>
        </p:nvSpPr>
        <p:spPr>
          <a:xfrm>
            <a:off x="1023193" y="1523007"/>
            <a:ext cx="11923614" cy="7748986"/>
          </a:xfrm>
          <a:prstGeom prst="rect">
            <a:avLst/>
          </a:prstGeom>
        </p:spPr>
        <p:txBody>
          <a:bodyPr/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Ovr>
    <a:masterClrMapping/>
  </p:clrMapOvr>
  <p:transition spd="med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Photo - 3 U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med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hape 2"/>
          <p:cNvSpPr>
            <a:spLocks noGrp="1"/>
          </p:cNvSpPr>
          <p:nvPr>
            <p:ph type="title"/>
          </p:nvPr>
        </p:nvSpPr>
        <p:spPr>
          <a:xfrm>
            <a:off x="1023193" y="636240"/>
            <a:ext cx="11923614" cy="2319239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8800"/>
              <a:t>Title Text</a:t>
            </a:r>
          </a:p>
        </p:txBody>
      </p:sp>
      <p:sp>
        <p:nvSpPr>
          <p:cNvPr id="3" name="Shape 3"/>
          <p:cNvSpPr>
            <a:spLocks noGrp="1"/>
          </p:cNvSpPr>
          <p:nvPr>
            <p:ph type="body" idx="1"/>
          </p:nvPr>
        </p:nvSpPr>
        <p:spPr>
          <a:xfrm>
            <a:off x="1023193" y="2955478"/>
            <a:ext cx="11923614" cy="6753077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 anchor="ctr">
            <a:normAutofit/>
          </a:bodyPr>
          <a:lstStyle/>
          <a:p>
            <a:pPr lvl="0">
              <a:defRPr sz="1800"/>
            </a:pPr>
            <a:r>
              <a:rPr sz="3800"/>
              <a:t>Body Level One</a:t>
            </a:r>
          </a:p>
          <a:p>
            <a:pPr lvl="1">
              <a:defRPr sz="1800"/>
            </a:pPr>
            <a:r>
              <a:rPr sz="3800"/>
              <a:t>Body Level Two</a:t>
            </a:r>
          </a:p>
          <a:p>
            <a:pPr lvl="2">
              <a:defRPr sz="1800"/>
            </a:pPr>
            <a:r>
              <a:rPr sz="3800"/>
              <a:t>Body Level Three</a:t>
            </a:r>
          </a:p>
          <a:p>
            <a:pPr lvl="3">
              <a:defRPr sz="1800"/>
            </a:pPr>
            <a:r>
              <a:rPr sz="3800"/>
              <a:t>Body Level Four</a:t>
            </a:r>
          </a:p>
          <a:p>
            <a:pPr lvl="4">
              <a:defRPr sz="1800"/>
            </a:pPr>
            <a:r>
              <a:rPr sz="3800"/>
              <a:t>Body Level Five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ransition spd="med"/>
  <p:txStyles>
    <p:titleStyle>
      <a:lvl1pPr algn="ctr" defTabSz="584200">
        <a:defRPr sz="8800">
          <a:latin typeface="+mn-lt"/>
          <a:ea typeface="+mn-ea"/>
          <a:cs typeface="+mn-cs"/>
          <a:sym typeface="Helvetica Light"/>
        </a:defRPr>
      </a:lvl1pPr>
      <a:lvl2pPr indent="228600" algn="ctr" defTabSz="584200">
        <a:defRPr sz="8800">
          <a:latin typeface="+mn-lt"/>
          <a:ea typeface="+mn-ea"/>
          <a:cs typeface="+mn-cs"/>
          <a:sym typeface="Helvetica Light"/>
        </a:defRPr>
      </a:lvl2pPr>
      <a:lvl3pPr indent="457200" algn="ctr" defTabSz="584200">
        <a:defRPr sz="8800">
          <a:latin typeface="+mn-lt"/>
          <a:ea typeface="+mn-ea"/>
          <a:cs typeface="+mn-cs"/>
          <a:sym typeface="Helvetica Light"/>
        </a:defRPr>
      </a:lvl3pPr>
      <a:lvl4pPr indent="685800" algn="ctr" defTabSz="584200">
        <a:defRPr sz="8800">
          <a:latin typeface="+mn-lt"/>
          <a:ea typeface="+mn-ea"/>
          <a:cs typeface="+mn-cs"/>
          <a:sym typeface="Helvetica Light"/>
        </a:defRPr>
      </a:lvl4pPr>
      <a:lvl5pPr indent="914400" algn="ctr" defTabSz="584200">
        <a:defRPr sz="8800">
          <a:latin typeface="+mn-lt"/>
          <a:ea typeface="+mn-ea"/>
          <a:cs typeface="+mn-cs"/>
          <a:sym typeface="Helvetica Light"/>
        </a:defRPr>
      </a:lvl5pPr>
      <a:lvl6pPr indent="1143000" algn="ctr" defTabSz="584200">
        <a:defRPr sz="8800">
          <a:latin typeface="+mn-lt"/>
          <a:ea typeface="+mn-ea"/>
          <a:cs typeface="+mn-cs"/>
          <a:sym typeface="Helvetica Light"/>
        </a:defRPr>
      </a:lvl6pPr>
      <a:lvl7pPr indent="1371600" algn="ctr" defTabSz="584200">
        <a:defRPr sz="8800">
          <a:latin typeface="+mn-lt"/>
          <a:ea typeface="+mn-ea"/>
          <a:cs typeface="+mn-cs"/>
          <a:sym typeface="Helvetica Light"/>
        </a:defRPr>
      </a:lvl7pPr>
      <a:lvl8pPr indent="1600200" algn="ctr" defTabSz="584200">
        <a:defRPr sz="8800">
          <a:latin typeface="+mn-lt"/>
          <a:ea typeface="+mn-ea"/>
          <a:cs typeface="+mn-cs"/>
          <a:sym typeface="Helvetica Light"/>
        </a:defRPr>
      </a:lvl8pPr>
      <a:lvl9pPr indent="1828800" algn="ctr" defTabSz="584200">
        <a:defRPr sz="8800">
          <a:latin typeface="+mn-lt"/>
          <a:ea typeface="+mn-ea"/>
          <a:cs typeface="+mn-cs"/>
          <a:sym typeface="Helvetica Light"/>
        </a:defRPr>
      </a:lvl9pPr>
    </p:titleStyle>
    <p:bodyStyle>
      <a:lvl1pPr marL="469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1pPr>
      <a:lvl2pPr marL="913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2pPr>
      <a:lvl3pPr marL="1358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3pPr>
      <a:lvl4pPr marL="1802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4pPr>
      <a:lvl5pPr marL="2247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5pPr>
      <a:lvl6pPr marL="2691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6pPr>
      <a:lvl7pPr marL="3136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7pPr>
      <a:lvl8pPr marL="35806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8pPr>
      <a:lvl9pPr marL="4025194" indent="-469194" defTabSz="584200">
        <a:spcBef>
          <a:spcPts val="4200"/>
        </a:spcBef>
        <a:buSzPct val="75000"/>
        <a:buChar char="•"/>
        <a:defRPr sz="3800">
          <a:latin typeface="+mn-lt"/>
          <a:ea typeface="+mn-ea"/>
          <a:cs typeface="+mn-cs"/>
          <a:sym typeface="Helvetica Light"/>
        </a:defRPr>
      </a:lvl9pPr>
    </p:bodyStyle>
    <p:otherStyle>
      <a:lvl1pPr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1pPr>
      <a:lvl2pPr indent="228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2pPr>
      <a:lvl3pPr indent="457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3pPr>
      <a:lvl4pPr indent="685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4pPr>
      <a:lvl5pPr indent="9144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5pPr>
      <a:lvl6pPr indent="11430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6pPr>
      <a:lvl7pPr indent="13716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7pPr>
      <a:lvl8pPr indent="16002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8pPr>
      <a:lvl9pPr indent="1828800" algn="ctr" defTabSz="584200">
        <a:defRPr>
          <a:solidFill>
            <a:schemeClr val="tx1"/>
          </a:solidFill>
          <a:latin typeface="+mn-lt"/>
          <a:ea typeface="+mn-ea"/>
          <a:cs typeface="+mn-cs"/>
          <a:sym typeface="Helvetica Light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Shape 37"/>
          <p:cNvSpPr>
            <a:spLocks noGrp="1"/>
          </p:cNvSpPr>
          <p:nvPr>
            <p:ph type="title"/>
          </p:nvPr>
        </p:nvSpPr>
        <p:spPr>
          <a:xfrm>
            <a:off x="277225" y="412997"/>
            <a:ext cx="3217980" cy="1168079"/>
          </a:xfrm>
          <a:prstGeom prst="rect">
            <a:avLst/>
          </a:prstGeom>
        </p:spPr>
        <p:txBody>
          <a:bodyPr/>
          <a:lstStyle/>
          <a:p>
            <a:pPr lvl="0" defTabSz="280415">
              <a:lnSpc>
                <a:spcPct val="80000"/>
              </a:lnSpc>
              <a:defRPr sz="1800"/>
            </a:pPr>
            <a:r>
              <a:rPr lang="en-GB" sz="2800" dirty="0" err="1" smtClean="0">
                <a:solidFill>
                  <a:srgbClr val="53585F"/>
                </a:solidFill>
                <a:ea typeface="Adobe Gothic Std B" pitchFamily="34" charset="-128"/>
                <a:cs typeface="Source Sans Pro"/>
                <a:sym typeface="Source Sans Pro"/>
              </a:rPr>
              <a:t>nctoolkit</a:t>
            </a:r>
            <a:endParaRPr sz="2000" dirty="0">
              <a:solidFill>
                <a:srgbClr val="53585F"/>
              </a:solidFill>
              <a:ea typeface="Adobe Gothic Std B" pitchFamily="34" charset="-128"/>
              <a:cs typeface="Source Sans Pro Semibold"/>
              <a:sym typeface="Source Sans Pro Semibold"/>
            </a:endParaRPr>
          </a:p>
          <a:p>
            <a:pPr lvl="0" defTabSz="280415">
              <a:lnSpc>
                <a:spcPct val="90000"/>
              </a:lnSpc>
              <a:defRPr sz="1800"/>
            </a:pPr>
            <a:r>
              <a:rPr sz="1968" dirty="0">
                <a:solidFill>
                  <a:srgbClr val="53585F"/>
                </a:solidFill>
                <a:ea typeface="Adobe Gothic Std B" pitchFamily="34" charset="-128"/>
                <a:cs typeface="Source Sans Pro Light"/>
                <a:sym typeface="Source Sans Pro Light"/>
              </a:rPr>
              <a:t>Cheat Sheet </a:t>
            </a:r>
          </a:p>
        </p:txBody>
      </p:sp>
      <p:sp>
        <p:nvSpPr>
          <p:cNvPr id="79" name="Shape 43"/>
          <p:cNvSpPr/>
          <p:nvPr/>
        </p:nvSpPr>
        <p:spPr>
          <a:xfrm>
            <a:off x="242415" y="1570157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Creating datasets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291597" y="1877369"/>
            <a:ext cx="4403519" cy="1402867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smtClean="0">
                <a:solidFill>
                  <a:srgbClr val="000000"/>
                </a:solidFill>
              </a:rPr>
              <a:t>ds = </a:t>
            </a:r>
            <a:r>
              <a:rPr lang="en-GB" sz="1400" b="1" dirty="0" err="1" smtClean="0">
                <a:solidFill>
                  <a:srgbClr val="000000"/>
                </a:solidFill>
              </a:rPr>
              <a:t>nc.open_data</a:t>
            </a:r>
            <a:r>
              <a:rPr lang="en-GB" sz="1400" b="1" dirty="0" smtClean="0">
                <a:solidFill>
                  <a:srgbClr val="000000"/>
                </a:solidFill>
              </a:rPr>
              <a:t>(foo.nc)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Open a local file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as a dataset.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smtClean="0">
                <a:solidFill>
                  <a:srgbClr val="000000"/>
                </a:solidFill>
              </a:rPr>
              <a:t>ds = </a:t>
            </a:r>
            <a:r>
              <a:rPr lang="en-GB" sz="1400" b="1" dirty="0" err="1" smtClean="0">
                <a:solidFill>
                  <a:srgbClr val="000000"/>
                </a:solidFill>
              </a:rPr>
              <a:t>nc.open_url</a:t>
            </a:r>
            <a:r>
              <a:rPr lang="en-GB" sz="1400" b="1" dirty="0" smtClean="0">
                <a:solidFill>
                  <a:srgbClr val="000000"/>
                </a:solidFill>
              </a:rPr>
              <a:t>(‘https://foo.foo.nc’)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Open/download a file as a dataset.</a:t>
            </a:r>
          </a:p>
          <a:p>
            <a:pPr algn="l" rtl="0" latinLnBrk="1" hangingPunct="0"/>
            <a:r>
              <a:rPr lang="en-GB" sz="1400" b="1" dirty="0">
                <a:solidFill>
                  <a:srgbClr val="000000"/>
                </a:solidFill>
              </a:rPr>
              <a:t>ds = </a:t>
            </a:r>
            <a:r>
              <a:rPr lang="en-GB" sz="1400" b="1" dirty="0" err="1" smtClean="0">
                <a:solidFill>
                  <a:srgbClr val="000000"/>
                </a:solidFill>
              </a:rPr>
              <a:t>nc.open_thredds</a:t>
            </a:r>
            <a:r>
              <a:rPr lang="en-GB" sz="1400" b="1" dirty="0" smtClean="0">
                <a:solidFill>
                  <a:srgbClr val="000000"/>
                </a:solidFill>
              </a:rPr>
              <a:t>(‘</a:t>
            </a:r>
            <a:r>
              <a:rPr lang="en-GB" sz="1400" b="1" dirty="0">
                <a:solidFill>
                  <a:srgbClr val="000000"/>
                </a:solidFill>
              </a:rPr>
              <a:t>https://foo.foo.nc’)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Use </a:t>
            </a:r>
            <a:r>
              <a:rPr lang="en-GB" sz="1400" dirty="0" err="1" smtClean="0">
                <a:solidFill>
                  <a:srgbClr val="000000"/>
                </a:solidFill>
              </a:rPr>
              <a:t>thredds</a:t>
            </a:r>
            <a:r>
              <a:rPr lang="en-GB" sz="1400" dirty="0" smtClean="0">
                <a:solidFill>
                  <a:srgbClr val="000000"/>
                </a:solidFill>
              </a:rPr>
              <a:t>/</a:t>
            </a:r>
            <a:r>
              <a:rPr lang="en-GB" sz="1400" dirty="0" err="1" smtClean="0">
                <a:solidFill>
                  <a:srgbClr val="000000"/>
                </a:solidFill>
              </a:rPr>
              <a:t>opendap</a:t>
            </a:r>
            <a:r>
              <a:rPr lang="en-GB" sz="1400" dirty="0" smtClean="0">
                <a:solidFill>
                  <a:srgbClr val="000000"/>
                </a:solidFill>
              </a:rPr>
              <a:t> </a:t>
            </a:r>
            <a:r>
              <a:rPr lang="en-GB" sz="1400" dirty="0">
                <a:solidFill>
                  <a:srgbClr val="000000"/>
                </a:solidFill>
              </a:rPr>
              <a:t>file as a dataset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70" name="Shape 43"/>
          <p:cNvSpPr/>
          <p:nvPr/>
        </p:nvSpPr>
        <p:spPr>
          <a:xfrm>
            <a:off x="172059" y="4810190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Subsetting data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71" name="TextBox 70"/>
          <p:cNvSpPr txBox="1"/>
          <p:nvPr/>
        </p:nvSpPr>
        <p:spPr>
          <a:xfrm>
            <a:off x="251477" y="5189928"/>
            <a:ext cx="4403519" cy="2480085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ds.subset</a:t>
            </a:r>
            <a:r>
              <a:rPr lang="en-GB" sz="1400" b="1" dirty="0" smtClean="0">
                <a:solidFill>
                  <a:srgbClr val="000000"/>
                </a:solidFill>
              </a:rPr>
              <a:t>(</a:t>
            </a:r>
            <a:r>
              <a:rPr lang="en-GB" sz="1400" b="1" dirty="0" err="1" smtClean="0">
                <a:solidFill>
                  <a:srgbClr val="000000"/>
                </a:solidFill>
              </a:rPr>
              <a:t>lon</a:t>
            </a:r>
            <a:r>
              <a:rPr lang="en-GB" sz="1400" b="1" dirty="0" smtClean="0">
                <a:solidFill>
                  <a:srgbClr val="000000"/>
                </a:solidFill>
              </a:rPr>
              <a:t> </a:t>
            </a:r>
            <a:r>
              <a:rPr lang="en-GB" sz="1400" b="1" dirty="0" smtClean="0">
                <a:solidFill>
                  <a:srgbClr val="000000"/>
                </a:solidFill>
              </a:rPr>
              <a:t>= [</a:t>
            </a:r>
            <a:r>
              <a:rPr lang="en-GB" sz="1400" b="1" dirty="0" err="1" smtClean="0">
                <a:solidFill>
                  <a:srgbClr val="000000"/>
                </a:solidFill>
              </a:rPr>
              <a:t>lon_min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lon_max</a:t>
            </a:r>
            <a:r>
              <a:rPr lang="en-GB" sz="1400" b="1" dirty="0" smtClean="0">
                <a:solidFill>
                  <a:srgbClr val="000000"/>
                </a:solidFill>
              </a:rPr>
              <a:t>],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b="1" dirty="0" smtClean="0">
                <a:solidFill>
                  <a:srgbClr val="000000"/>
                </a:solidFill>
              </a:rPr>
              <a:t>	</a:t>
            </a:r>
            <a:r>
              <a:rPr lang="en-GB" sz="1400" b="1" dirty="0" err="1" smtClean="0">
                <a:solidFill>
                  <a:srgbClr val="000000"/>
                </a:solidFill>
              </a:rPr>
              <a:t>lat</a:t>
            </a:r>
            <a:r>
              <a:rPr lang="en-GB" sz="1400" b="1" dirty="0" smtClean="0">
                <a:solidFill>
                  <a:srgbClr val="000000"/>
                </a:solidFill>
              </a:rPr>
              <a:t> = [</a:t>
            </a:r>
            <a:r>
              <a:rPr lang="en-GB" sz="1400" b="1" dirty="0" err="1" smtClean="0">
                <a:solidFill>
                  <a:srgbClr val="000000"/>
                </a:solidFill>
              </a:rPr>
              <a:t>lat_min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lat_max</a:t>
            </a:r>
            <a:r>
              <a:rPr lang="en-GB" sz="1400" b="1" dirty="0" smtClean="0">
                <a:solidFill>
                  <a:srgbClr val="000000"/>
                </a:solidFill>
              </a:rPr>
              <a:t>])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Crop to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a </a:t>
            </a:r>
            <a:r>
              <a:rPr kumimoji="0" lang="en-GB" sz="1400" b="0" i="0" u="none" strike="noStrike" cap="none" spc="0" normalizeH="0" dirty="0" err="1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latlon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box.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ds.subset</a:t>
            </a:r>
            <a:r>
              <a:rPr lang="en-GB" sz="1400" b="1" dirty="0" smtClean="0">
                <a:solidFill>
                  <a:srgbClr val="000000"/>
                </a:solidFill>
              </a:rPr>
              <a:t>(variables </a:t>
            </a:r>
            <a:r>
              <a:rPr lang="en-GB" sz="1400" b="1" dirty="0" smtClean="0">
                <a:solidFill>
                  <a:srgbClr val="000000"/>
                </a:solidFill>
              </a:rPr>
              <a:t>= [var1, var2])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Select a list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of variables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ds.subset</a:t>
            </a:r>
            <a:r>
              <a:rPr lang="en-GB" sz="1400" b="1" dirty="0" smtClean="0">
                <a:solidFill>
                  <a:srgbClr val="000000"/>
                </a:solidFill>
              </a:rPr>
              <a:t>(years </a:t>
            </a:r>
            <a:r>
              <a:rPr lang="en-GB" sz="1400" b="1" dirty="0" smtClean="0">
                <a:solidFill>
                  <a:srgbClr val="000000"/>
                </a:solidFill>
              </a:rPr>
              <a:t>= [2000, 2001])</a:t>
            </a:r>
            <a:r>
              <a:rPr lang="en-GB" sz="1400" dirty="0">
                <a:solidFill>
                  <a:srgbClr val="000000"/>
                </a:solidFill>
              </a:rPr>
              <a:t>	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Select a list of years.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ds.subset</a:t>
            </a:r>
            <a:r>
              <a:rPr lang="en-GB" sz="1400" b="1" dirty="0" smtClean="0">
                <a:solidFill>
                  <a:srgbClr val="000000"/>
                </a:solidFill>
              </a:rPr>
              <a:t>(months </a:t>
            </a:r>
            <a:r>
              <a:rPr lang="en-GB" sz="1400" b="1" dirty="0" smtClean="0">
                <a:solidFill>
                  <a:srgbClr val="000000"/>
                </a:solidFill>
              </a:rPr>
              <a:t>= [5, 6])</a:t>
            </a:r>
            <a:r>
              <a:rPr lang="en-GB" sz="1400" dirty="0">
                <a:solidFill>
                  <a:srgbClr val="000000"/>
                </a:solidFill>
              </a:rPr>
              <a:t>	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Select a list of years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ds.drop</a:t>
            </a:r>
            <a:r>
              <a:rPr lang="en-GB" sz="1400" b="1" dirty="0" smtClean="0">
                <a:solidFill>
                  <a:srgbClr val="000000"/>
                </a:solidFill>
              </a:rPr>
              <a:t>(variables = [‘</a:t>
            </a:r>
            <a:r>
              <a:rPr lang="en-GB" sz="1400" b="1" dirty="0" smtClean="0">
                <a:solidFill>
                  <a:srgbClr val="000000"/>
                </a:solidFill>
              </a:rPr>
              <a:t>var1’, ‘var2])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Remove a list of variables.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72" name="Shape 43"/>
          <p:cNvSpPr/>
          <p:nvPr/>
        </p:nvSpPr>
        <p:spPr>
          <a:xfrm>
            <a:off x="251478" y="3406547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Visualizing data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77" name="TextBox 76"/>
          <p:cNvSpPr txBox="1"/>
          <p:nvPr/>
        </p:nvSpPr>
        <p:spPr>
          <a:xfrm>
            <a:off x="251478" y="3739531"/>
            <a:ext cx="4403519" cy="971980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s.plot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Plot all data in a dataset.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ds.plot</a:t>
            </a:r>
            <a:r>
              <a:rPr lang="en-GB" sz="1400" b="1" dirty="0" smtClean="0">
                <a:solidFill>
                  <a:srgbClr val="000000"/>
                </a:solidFill>
              </a:rPr>
              <a:t>(‘</a:t>
            </a:r>
            <a:r>
              <a:rPr lang="en-GB" sz="1400" b="1" dirty="0" err="1" smtClean="0">
                <a:solidFill>
                  <a:srgbClr val="000000"/>
                </a:solidFill>
              </a:rPr>
              <a:t>var</a:t>
            </a:r>
            <a:r>
              <a:rPr lang="en-GB" sz="1400" b="1" dirty="0" smtClean="0">
                <a:solidFill>
                  <a:srgbClr val="000000"/>
                </a:solidFill>
              </a:rPr>
              <a:t>’)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Plot a specific variable.</a:t>
            </a:r>
          </a:p>
        </p:txBody>
      </p:sp>
      <p:sp>
        <p:nvSpPr>
          <p:cNvPr id="81" name="Shape 43"/>
          <p:cNvSpPr/>
          <p:nvPr/>
        </p:nvSpPr>
        <p:spPr>
          <a:xfrm>
            <a:off x="9429838" y="949932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Temporal methods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82" name="Shape 43"/>
          <p:cNvSpPr/>
          <p:nvPr/>
        </p:nvSpPr>
        <p:spPr>
          <a:xfrm>
            <a:off x="4780243" y="196885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Exporting datasets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86" name="TextBox 85"/>
          <p:cNvSpPr txBox="1"/>
          <p:nvPr/>
        </p:nvSpPr>
        <p:spPr>
          <a:xfrm>
            <a:off x="4831560" y="497340"/>
            <a:ext cx="4403519" cy="1402867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ds.to_xarray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Export as </a:t>
            </a:r>
            <a:r>
              <a:rPr kumimoji="0" lang="en-GB" sz="1400" b="0" i="0" u="none" strike="noStrike" cap="none" spc="0" normalizeH="0" baseline="0" dirty="0" err="1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xarray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dataset.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ds.to_dataframe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Export as </a:t>
            </a:r>
            <a:r>
              <a:rPr lang="en-GB" sz="1400" dirty="0" smtClean="0">
                <a:solidFill>
                  <a:srgbClr val="000000"/>
                </a:solidFill>
              </a:rPr>
              <a:t>pandas </a:t>
            </a:r>
            <a:r>
              <a:rPr lang="en-GB" sz="1400" dirty="0" err="1" smtClean="0">
                <a:solidFill>
                  <a:srgbClr val="000000"/>
                </a:solidFill>
              </a:rPr>
              <a:t>dataframe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ds.to_nc</a:t>
            </a:r>
            <a:r>
              <a:rPr lang="en-GB" sz="1400" b="1" dirty="0" smtClean="0">
                <a:solidFill>
                  <a:srgbClr val="000000"/>
                </a:solidFill>
              </a:rPr>
              <a:t>(‘foo/foo.nc’)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Export as </a:t>
            </a:r>
            <a:r>
              <a:rPr lang="en-GB" sz="1400" dirty="0" err="1" smtClean="0">
                <a:solidFill>
                  <a:srgbClr val="000000"/>
                </a:solidFill>
              </a:rPr>
              <a:t>netCDF</a:t>
            </a:r>
            <a:r>
              <a:rPr lang="en-GB" sz="1400" dirty="0" smtClean="0">
                <a:solidFill>
                  <a:srgbClr val="000000"/>
                </a:solidFill>
              </a:rPr>
              <a:t> file.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91" name="TextBox 90"/>
          <p:cNvSpPr txBox="1"/>
          <p:nvPr/>
        </p:nvSpPr>
        <p:spPr>
          <a:xfrm>
            <a:off x="9474639" y="1293044"/>
            <a:ext cx="4403519" cy="7219844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Temporal averaging methods require a list, which specifies the time periods to average over, the elements of which must be ‘year’, ‘month’, ‘day’. Defaults to ‘time’, i.e. an average over all time steps.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GB" sz="1400" b="1" dirty="0" smtClean="0">
              <a:solidFill>
                <a:srgbClr val="000000"/>
              </a:solidFill>
            </a:endParaRP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ds.tmean</a:t>
            </a:r>
            <a:r>
              <a:rPr lang="en-GB" sz="1400" b="1" dirty="0" smtClean="0">
                <a:solidFill>
                  <a:srgbClr val="000000"/>
                </a:solidFill>
              </a:rPr>
              <a:t>(‘year’)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	Calculate the annual mean.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ds.tmean</a:t>
            </a:r>
            <a:r>
              <a:rPr lang="en-GB" sz="1400" b="1" dirty="0" smtClean="0">
                <a:solidFill>
                  <a:srgbClr val="000000"/>
                </a:solidFill>
              </a:rPr>
              <a:t>([“year”, “month”])</a:t>
            </a:r>
          </a:p>
          <a:p>
            <a:pPr algn="l" rtl="0" latinLnBrk="1" hangingPunct="0"/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Calculate the mean for each month in each 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year.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ds.tmin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Calculate the temporal minimum.</a:t>
            </a: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s.tmax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Calculate the temporal maximum.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ds.tmedian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Calculate the temporal median.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ds.trange</a:t>
            </a:r>
            <a:r>
              <a:rPr lang="en-GB" sz="1400" b="1" dirty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temporal range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ds.tpercentile</a:t>
            </a:r>
            <a:r>
              <a:rPr lang="en-GB" sz="1400" b="1" dirty="0" smtClean="0">
                <a:solidFill>
                  <a:srgbClr val="000000"/>
                </a:solidFill>
              </a:rPr>
              <a:t>(95)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</a:t>
            </a:r>
            <a:r>
              <a:rPr lang="en-GB" sz="1400" dirty="0" smtClean="0">
                <a:solidFill>
                  <a:srgbClr val="000000"/>
                </a:solidFill>
              </a:rPr>
              <a:t>95</a:t>
            </a:r>
            <a:r>
              <a:rPr lang="en-GB" sz="1400" baseline="30000" dirty="0" smtClean="0">
                <a:solidFill>
                  <a:srgbClr val="000000"/>
                </a:solidFill>
              </a:rPr>
              <a:t>th</a:t>
            </a:r>
            <a:r>
              <a:rPr lang="en-GB" sz="1400" dirty="0" smtClean="0">
                <a:solidFill>
                  <a:srgbClr val="000000"/>
                </a:solidFill>
              </a:rPr>
              <a:t> percentile.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ds.tvariance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Calculate the temporal variance.</a:t>
            </a:r>
          </a:p>
          <a:p>
            <a:pPr algn="l" rtl="0" latinLnBrk="1" hangingPunct="0"/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s.shift</a:t>
            </a:r>
            <a:r>
              <a:rPr lang="en-GB" sz="1400" b="1" dirty="0" smtClean="0">
                <a:solidFill>
                  <a:srgbClr val="000000"/>
                </a:solidFill>
              </a:rPr>
              <a:t>(hours = -1)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Shift time back 1 hour. Other valid arguments:	‘days’, ‘months’, ‘years’.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ds.tcumsum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Temporal cumulative sum.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ds.first_above</a:t>
            </a:r>
            <a:r>
              <a:rPr lang="en-GB" sz="1400" b="1" dirty="0" smtClean="0">
                <a:solidFill>
                  <a:srgbClr val="000000"/>
                </a:solidFill>
              </a:rPr>
              <a:t>(0)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Identify 1</a:t>
            </a:r>
            <a:r>
              <a:rPr lang="en-GB" sz="1400" baseline="30000" dirty="0" smtClean="0">
                <a:solidFill>
                  <a:srgbClr val="000000"/>
                </a:solidFill>
              </a:rPr>
              <a:t>st</a:t>
            </a:r>
            <a:r>
              <a:rPr lang="en-GB" sz="1400" dirty="0" smtClean="0">
                <a:solidFill>
                  <a:srgbClr val="000000"/>
                </a:solidFill>
              </a:rPr>
              <a:t> time step variables are positive.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ds.first_below</a:t>
            </a:r>
            <a:r>
              <a:rPr lang="en-GB" sz="1400" b="1" dirty="0" smtClean="0">
                <a:solidFill>
                  <a:srgbClr val="000000"/>
                </a:solidFill>
              </a:rPr>
              <a:t>(0)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Identify 1</a:t>
            </a:r>
            <a:r>
              <a:rPr lang="en-GB" sz="1400" baseline="30000" dirty="0">
                <a:solidFill>
                  <a:srgbClr val="000000"/>
                </a:solidFill>
              </a:rPr>
              <a:t>st</a:t>
            </a:r>
            <a:r>
              <a:rPr lang="en-GB" sz="1400" dirty="0">
                <a:solidFill>
                  <a:srgbClr val="000000"/>
                </a:solidFill>
              </a:rPr>
              <a:t> time step variables are </a:t>
            </a:r>
            <a:r>
              <a:rPr lang="en-GB" sz="1400" dirty="0" smtClean="0">
                <a:solidFill>
                  <a:srgbClr val="000000"/>
                </a:solidFill>
              </a:rPr>
              <a:t>negative.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</a:p>
        </p:txBody>
      </p:sp>
      <p:sp>
        <p:nvSpPr>
          <p:cNvPr id="95" name="Shape 43"/>
          <p:cNvSpPr/>
          <p:nvPr/>
        </p:nvSpPr>
        <p:spPr>
          <a:xfrm>
            <a:off x="4770268" y="2002197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Accessing attributes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96" name="TextBox 95"/>
          <p:cNvSpPr txBox="1"/>
          <p:nvPr/>
        </p:nvSpPr>
        <p:spPr>
          <a:xfrm>
            <a:off x="4843265" y="2307623"/>
            <a:ext cx="4403519" cy="2695529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ds.variables</a:t>
            </a:r>
            <a:endParaRPr lang="en-GB" sz="1400" b="1" dirty="0" smtClean="0">
              <a:solidFill>
                <a:srgbClr val="000000"/>
              </a:solidFill>
            </a:endParaRP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List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dataset variables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ds.years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List dataset years.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ds.months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List dataset </a:t>
            </a:r>
            <a:r>
              <a:rPr lang="en-GB" sz="1400" dirty="0" smtClean="0">
                <a:solidFill>
                  <a:srgbClr val="000000"/>
                </a:solidFill>
              </a:rPr>
              <a:t>months.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ds.times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List dataset </a:t>
            </a:r>
            <a:r>
              <a:rPr lang="en-GB" sz="1400" dirty="0" smtClean="0">
                <a:solidFill>
                  <a:srgbClr val="000000"/>
                </a:solidFill>
              </a:rPr>
              <a:t>times.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ds.size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Display dataset size.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ds.current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Display dataset </a:t>
            </a:r>
            <a:r>
              <a:rPr lang="en-GB" sz="1400" dirty="0" smtClean="0">
                <a:solidFill>
                  <a:srgbClr val="000000"/>
                </a:solidFill>
              </a:rPr>
              <a:t>files.</a:t>
            </a:r>
          </a:p>
        </p:txBody>
      </p:sp>
      <p:sp>
        <p:nvSpPr>
          <p:cNvPr id="101" name="Shape 43"/>
          <p:cNvSpPr/>
          <p:nvPr/>
        </p:nvSpPr>
        <p:spPr>
          <a:xfrm>
            <a:off x="167444" y="7786754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Rolling methods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102" name="TextBox 101"/>
          <p:cNvSpPr txBox="1"/>
          <p:nvPr/>
        </p:nvSpPr>
        <p:spPr>
          <a:xfrm>
            <a:off x="233962" y="8152336"/>
            <a:ext cx="4403519" cy="2264642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Rolling methods require a window to average over.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endParaRPr lang="en-GB" sz="1400" b="1" dirty="0" smtClean="0">
              <a:solidFill>
                <a:srgbClr val="000000"/>
              </a:solidFill>
            </a:endParaRP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ds.rolling_mean</a:t>
            </a:r>
            <a:r>
              <a:rPr lang="en-GB" sz="1400" b="1" dirty="0" smtClean="0">
                <a:solidFill>
                  <a:srgbClr val="000000"/>
                </a:solidFill>
              </a:rPr>
              <a:t>(20)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kumimoji="0" lang="en-GB" sz="1400" b="0" i="0" u="none" strike="noStrike" cap="none" spc="0" normalizeH="0" baseline="0" dirty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Calculate rolling mean using a window of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20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ds.rolling_min</a:t>
            </a:r>
            <a:r>
              <a:rPr lang="en-GB" sz="1400" b="1" dirty="0" smtClean="0">
                <a:solidFill>
                  <a:srgbClr val="000000"/>
                </a:solidFill>
              </a:rPr>
              <a:t>(10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rolling </a:t>
            </a:r>
            <a:r>
              <a:rPr lang="en-GB" sz="1400" dirty="0" smtClean="0">
                <a:solidFill>
                  <a:srgbClr val="000000"/>
                </a:solidFill>
              </a:rPr>
              <a:t>min </a:t>
            </a:r>
            <a:r>
              <a:rPr lang="en-GB" sz="1400" dirty="0">
                <a:solidFill>
                  <a:srgbClr val="000000"/>
                </a:solidFill>
              </a:rPr>
              <a:t>using a window of 1</a:t>
            </a:r>
            <a:r>
              <a:rPr lang="en-GB" sz="1400" dirty="0" smtClean="0">
                <a:solidFill>
                  <a:srgbClr val="000000"/>
                </a:solidFill>
              </a:rPr>
              <a:t>0.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ds.rolling_max</a:t>
            </a:r>
            <a:r>
              <a:rPr lang="en-GB" sz="1400" b="1" dirty="0" smtClean="0">
                <a:solidFill>
                  <a:srgbClr val="000000"/>
                </a:solidFill>
              </a:rPr>
              <a:t>(5)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rolling </a:t>
            </a:r>
            <a:r>
              <a:rPr lang="en-GB" sz="1400" dirty="0" smtClean="0">
                <a:solidFill>
                  <a:srgbClr val="000000"/>
                </a:solidFill>
              </a:rPr>
              <a:t>max </a:t>
            </a:r>
            <a:r>
              <a:rPr lang="en-GB" sz="1400" dirty="0">
                <a:solidFill>
                  <a:srgbClr val="000000"/>
                </a:solidFill>
              </a:rPr>
              <a:t>using a window of 5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ds.rolling_sum</a:t>
            </a:r>
            <a:r>
              <a:rPr lang="en-GB" sz="1400" b="1" dirty="0" smtClean="0">
                <a:solidFill>
                  <a:srgbClr val="000000"/>
                </a:solidFill>
              </a:rPr>
              <a:t>(20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rolling </a:t>
            </a:r>
            <a:r>
              <a:rPr lang="en-GB" sz="1400" dirty="0" smtClean="0">
                <a:solidFill>
                  <a:srgbClr val="000000"/>
                </a:solidFill>
              </a:rPr>
              <a:t>sum using </a:t>
            </a:r>
            <a:r>
              <a:rPr lang="en-GB" sz="1400" dirty="0">
                <a:solidFill>
                  <a:srgbClr val="000000"/>
                </a:solidFill>
              </a:rPr>
              <a:t>a window of 20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103" name="Shape 43"/>
          <p:cNvSpPr/>
          <p:nvPr/>
        </p:nvSpPr>
        <p:spPr>
          <a:xfrm>
            <a:off x="4795921" y="5116322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Merging methods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104" name="TextBox 103"/>
          <p:cNvSpPr txBox="1"/>
          <p:nvPr/>
        </p:nvSpPr>
        <p:spPr>
          <a:xfrm>
            <a:off x="4840577" y="5426863"/>
            <a:ext cx="4403519" cy="971980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ds.merge</a:t>
            </a:r>
            <a:r>
              <a:rPr lang="en-GB" sz="1400" b="1" dirty="0" smtClean="0">
                <a:solidFill>
                  <a:srgbClr val="000000"/>
                </a:solidFill>
              </a:rPr>
              <a:t>(“variables”)</a:t>
            </a:r>
            <a:endParaRPr lang="en-GB" sz="1400" b="1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Merge dataset of files with different variables.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ds.merge</a:t>
            </a:r>
            <a:r>
              <a:rPr lang="en-GB" sz="1400" b="1" dirty="0" smtClean="0">
                <a:solidFill>
                  <a:srgbClr val="000000"/>
                </a:solidFill>
              </a:rPr>
              <a:t>(“time”)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Merge </a:t>
            </a:r>
            <a:r>
              <a:rPr lang="en-GB" sz="1400" dirty="0" smtClean="0">
                <a:solidFill>
                  <a:srgbClr val="000000"/>
                </a:solidFill>
              </a:rPr>
              <a:t>dataset of files </a:t>
            </a:r>
            <a:r>
              <a:rPr lang="en-GB" sz="1400" dirty="0">
                <a:solidFill>
                  <a:srgbClr val="000000"/>
                </a:solidFill>
              </a:rPr>
              <a:t>with different </a:t>
            </a:r>
            <a:r>
              <a:rPr lang="en-GB" sz="1400" dirty="0" err="1" smtClean="0">
                <a:solidFill>
                  <a:srgbClr val="000000"/>
                </a:solidFill>
              </a:rPr>
              <a:t>timesteps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105" name="Shape 43"/>
          <p:cNvSpPr/>
          <p:nvPr/>
        </p:nvSpPr>
        <p:spPr>
          <a:xfrm>
            <a:off x="4795707" y="6599083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Copying dataset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106" name="TextBox 105"/>
          <p:cNvSpPr txBox="1"/>
          <p:nvPr/>
        </p:nvSpPr>
        <p:spPr>
          <a:xfrm>
            <a:off x="4887912" y="6905991"/>
            <a:ext cx="4403519" cy="541093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s_copy</a:t>
            </a:r>
            <a:r>
              <a:rPr lang="en-GB" sz="1400" b="1" dirty="0" smtClean="0">
                <a:solidFill>
                  <a:srgbClr val="000000"/>
                </a:solidFill>
              </a:rPr>
              <a:t> = </a:t>
            </a:r>
            <a:r>
              <a:rPr lang="en-GB" sz="1400" b="1" dirty="0" err="1" smtClean="0">
                <a:solidFill>
                  <a:srgbClr val="000000"/>
                </a:solidFill>
              </a:rPr>
              <a:t>ds.copy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Copy a dataset.</a:t>
            </a:r>
          </a:p>
        </p:txBody>
      </p:sp>
      <p:sp>
        <p:nvSpPr>
          <p:cNvPr id="107" name="Shape 43"/>
          <p:cNvSpPr/>
          <p:nvPr/>
        </p:nvSpPr>
        <p:spPr>
          <a:xfrm>
            <a:off x="4827973" y="7757625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ea typeface="Adobe Gothic Std B" pitchFamily="34" charset="-128"/>
                <a:cs typeface="Source Sans Pro"/>
                <a:sym typeface="Source Sans Pro"/>
              </a:rPr>
              <a:t>Global settings</a:t>
            </a:r>
            <a:endParaRPr sz="1400" dirty="0">
              <a:solidFill>
                <a:srgbClr val="FFFFFF"/>
              </a:solidFill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108" name="TextBox 107"/>
          <p:cNvSpPr txBox="1"/>
          <p:nvPr/>
        </p:nvSpPr>
        <p:spPr>
          <a:xfrm>
            <a:off x="4885608" y="8108065"/>
            <a:ext cx="4403519" cy="2264642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nc.options</a:t>
            </a:r>
            <a:r>
              <a:rPr lang="en-GB" sz="1400" b="1" dirty="0" smtClean="0">
                <a:solidFill>
                  <a:srgbClr val="000000"/>
                </a:solidFill>
              </a:rPr>
              <a:t>(lazy = False)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Set evaluation to eager/non-lazy.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nc.options</a:t>
            </a:r>
            <a:r>
              <a:rPr lang="en-GB" sz="1400" b="1" dirty="0" smtClean="0">
                <a:solidFill>
                  <a:srgbClr val="000000"/>
                </a:solidFill>
              </a:rPr>
              <a:t>(</a:t>
            </a:r>
            <a:r>
              <a:rPr lang="en-GB" sz="1400" b="1" dirty="0" err="1" smtClean="0">
                <a:solidFill>
                  <a:srgbClr val="000000"/>
                </a:solidFill>
              </a:rPr>
              <a:t>temp_dir</a:t>
            </a:r>
            <a:r>
              <a:rPr lang="en-GB" sz="1400" b="1" dirty="0" smtClean="0">
                <a:solidFill>
                  <a:srgbClr val="000000"/>
                </a:solidFill>
              </a:rPr>
              <a:t> =‘/foo’)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Set </a:t>
            </a:r>
            <a:r>
              <a:rPr lang="en-GB" sz="1400" dirty="0" smtClean="0">
                <a:solidFill>
                  <a:srgbClr val="000000"/>
                </a:solidFill>
              </a:rPr>
              <a:t>temporary directory to use in session.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nc.options</a:t>
            </a:r>
            <a:r>
              <a:rPr lang="en-GB" sz="1400" b="1" dirty="0" smtClean="0">
                <a:solidFill>
                  <a:srgbClr val="000000"/>
                </a:solidFill>
              </a:rPr>
              <a:t>(cores = 6)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Set </a:t>
            </a:r>
            <a:r>
              <a:rPr lang="en-GB" sz="1400" dirty="0" smtClean="0">
                <a:solidFill>
                  <a:srgbClr val="000000"/>
                </a:solidFill>
              </a:rPr>
              <a:t>number of cores to use when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processing multi-file </a:t>
            </a:r>
            <a:r>
              <a:rPr lang="en-GB" sz="1400" dirty="0" err="1" smtClean="0">
                <a:solidFill>
                  <a:srgbClr val="000000"/>
                </a:solidFill>
              </a:rPr>
              <a:t>datsets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nc.options</a:t>
            </a:r>
            <a:r>
              <a:rPr lang="en-GB" sz="1400" b="1" dirty="0" smtClean="0">
                <a:solidFill>
                  <a:srgbClr val="000000"/>
                </a:solidFill>
              </a:rPr>
              <a:t>(parallel = True)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Tell </a:t>
            </a:r>
            <a:r>
              <a:rPr lang="en-GB" sz="1400" dirty="0" err="1" smtClean="0">
                <a:solidFill>
                  <a:srgbClr val="000000"/>
                </a:solidFill>
              </a:rPr>
              <a:t>nctoolkit</a:t>
            </a:r>
            <a:r>
              <a:rPr lang="en-GB" sz="1400" dirty="0" smtClean="0">
                <a:solidFill>
                  <a:srgbClr val="000000"/>
                </a:solidFill>
              </a:rPr>
              <a:t> multiple datasets will be 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processed in parallel</a:t>
            </a:r>
          </a:p>
        </p:txBody>
      </p:sp>
    </p:spTree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43"/>
          <p:cNvSpPr/>
          <p:nvPr/>
        </p:nvSpPr>
        <p:spPr>
          <a:xfrm>
            <a:off x="9393574" y="6081422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Regridding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899352" y="4170237"/>
            <a:ext cx="8939722" cy="1833755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New variables can be created using the assign method. This requires a lambda function. Operations are carried out per-grid-cell and </a:t>
            </a:r>
            <a:r>
              <a:rPr lang="en-GB" sz="1400" dirty="0" err="1" smtClean="0">
                <a:solidFill>
                  <a:srgbClr val="000000"/>
                </a:solidFill>
              </a:rPr>
              <a:t>timestep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endParaRPr lang="en-GB" sz="1400" b="1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ds.assign</a:t>
            </a:r>
            <a:r>
              <a:rPr lang="en-GB" sz="1400" b="1" dirty="0" smtClean="0">
                <a:solidFill>
                  <a:srgbClr val="000000"/>
                </a:solidFill>
              </a:rPr>
              <a:t>(new = lambda x: </a:t>
            </a:r>
            <a:r>
              <a:rPr lang="en-GB" sz="1400" b="1" dirty="0" err="1" smtClean="0">
                <a:solidFill>
                  <a:srgbClr val="000000"/>
                </a:solidFill>
              </a:rPr>
              <a:t>x.old</a:t>
            </a:r>
            <a:r>
              <a:rPr lang="en-GB" sz="1400" b="1" dirty="0" smtClean="0">
                <a:solidFill>
                  <a:srgbClr val="000000"/>
                </a:solidFill>
              </a:rPr>
              <a:t> + 10)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Calculate a new variable, which is just an old one plus 10.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ds.assign</a:t>
            </a:r>
            <a:r>
              <a:rPr lang="en-GB" sz="1400" b="1" dirty="0" smtClean="0">
                <a:solidFill>
                  <a:srgbClr val="000000"/>
                </a:solidFill>
              </a:rPr>
              <a:t>(new = lambda x: </a:t>
            </a:r>
            <a:r>
              <a:rPr lang="en-GB" sz="1400" b="1" dirty="0" err="1" smtClean="0">
                <a:solidFill>
                  <a:srgbClr val="000000"/>
                </a:solidFill>
              </a:rPr>
              <a:t>x.old</a:t>
            </a:r>
            <a:r>
              <a:rPr lang="en-GB" sz="1400" b="1" dirty="0" smtClean="0">
                <a:solidFill>
                  <a:srgbClr val="000000"/>
                </a:solidFill>
              </a:rPr>
              <a:t> &gt; </a:t>
            </a:r>
            <a:r>
              <a:rPr lang="en-GB" sz="1400" b="1" dirty="0" err="1" smtClean="0">
                <a:solidFill>
                  <a:srgbClr val="000000"/>
                </a:solidFill>
              </a:rPr>
              <a:t>spatial_mean</a:t>
            </a:r>
            <a:r>
              <a:rPr lang="en-GB" sz="1400" b="1" dirty="0" smtClean="0">
                <a:solidFill>
                  <a:srgbClr val="000000"/>
                </a:solidFill>
              </a:rPr>
              <a:t>(</a:t>
            </a:r>
            <a:r>
              <a:rPr lang="en-GB" sz="1400" b="1" dirty="0" err="1" smtClean="0">
                <a:solidFill>
                  <a:srgbClr val="000000"/>
                </a:solidFill>
              </a:rPr>
              <a:t>x.old</a:t>
            </a:r>
            <a:r>
              <a:rPr lang="en-GB" sz="1400" b="1" dirty="0" smtClean="0">
                <a:solidFill>
                  <a:srgbClr val="000000"/>
                </a:solidFill>
              </a:rPr>
              <a:t>))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Create a variable which identifies if a grid cell is higher than the spatial mean.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For more examples see the </a:t>
            </a:r>
            <a:r>
              <a:rPr lang="en-GB" sz="1400" dirty="0" err="1" smtClean="0">
                <a:solidFill>
                  <a:srgbClr val="000000"/>
                </a:solidFill>
              </a:rPr>
              <a:t>nctoolkit</a:t>
            </a:r>
            <a:r>
              <a:rPr lang="en-GB" sz="1400" dirty="0" smtClean="0">
                <a:solidFill>
                  <a:srgbClr val="000000"/>
                </a:solidFill>
              </a:rPr>
              <a:t> website.</a:t>
            </a:r>
          </a:p>
        </p:txBody>
      </p:sp>
      <p:sp>
        <p:nvSpPr>
          <p:cNvPr id="19" name="Shape 43"/>
          <p:cNvSpPr/>
          <p:nvPr/>
        </p:nvSpPr>
        <p:spPr>
          <a:xfrm>
            <a:off x="181317" y="333671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Vertical methods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21" name="TextBox 20"/>
          <p:cNvSpPr txBox="1"/>
          <p:nvPr/>
        </p:nvSpPr>
        <p:spPr>
          <a:xfrm>
            <a:off x="250582" y="632238"/>
            <a:ext cx="4403519" cy="2264642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s.vertical_mean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Calculate vertical mean per grid-cell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ds.vertical_min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vertical </a:t>
            </a:r>
            <a:r>
              <a:rPr lang="en-GB" sz="1400" dirty="0" smtClean="0">
                <a:solidFill>
                  <a:srgbClr val="000000"/>
                </a:solidFill>
              </a:rPr>
              <a:t>minimum </a:t>
            </a:r>
            <a:r>
              <a:rPr lang="en-GB" sz="1400" dirty="0">
                <a:solidFill>
                  <a:srgbClr val="000000"/>
                </a:solidFill>
              </a:rPr>
              <a:t>per grid-cell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ds.vertical_max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vertical </a:t>
            </a:r>
            <a:r>
              <a:rPr lang="en-GB" sz="1400" dirty="0" smtClean="0">
                <a:solidFill>
                  <a:srgbClr val="000000"/>
                </a:solidFill>
              </a:rPr>
              <a:t>maximum </a:t>
            </a:r>
            <a:r>
              <a:rPr lang="en-GB" sz="1400" dirty="0">
                <a:solidFill>
                  <a:srgbClr val="000000"/>
                </a:solidFill>
              </a:rPr>
              <a:t>per grid-cell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ds.surface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Extract the top-cell, e.g. the sea-surface.</a:t>
            </a: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s.vertical_interp</a:t>
            </a:r>
            <a:r>
              <a:rPr lang="en-GB" sz="1400" b="1" dirty="0" smtClean="0">
                <a:solidFill>
                  <a:srgbClr val="000000"/>
                </a:solidFill>
              </a:rPr>
              <a:t>([10, 20,30])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Interpolate to a list of vertical depths.</a:t>
            </a:r>
          </a:p>
        </p:txBody>
      </p:sp>
      <p:sp>
        <p:nvSpPr>
          <p:cNvPr id="24" name="Shape 43"/>
          <p:cNvSpPr/>
          <p:nvPr/>
        </p:nvSpPr>
        <p:spPr>
          <a:xfrm>
            <a:off x="9412058" y="333671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Random hacks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25" name="TextBox 24"/>
          <p:cNvSpPr txBox="1"/>
          <p:nvPr/>
        </p:nvSpPr>
        <p:spPr>
          <a:xfrm>
            <a:off x="9451210" y="668506"/>
            <a:ext cx="4403519" cy="2695529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smtClean="0">
                <a:solidFill>
                  <a:srgbClr val="000000"/>
                </a:solidFill>
              </a:rPr>
              <a:t>ds.zip()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Zip dataset files.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ds.format</a:t>
            </a:r>
            <a:r>
              <a:rPr lang="en-GB" sz="1400" b="1" dirty="0" smtClean="0">
                <a:solidFill>
                  <a:srgbClr val="000000"/>
                </a:solidFill>
              </a:rPr>
              <a:t>(‘nc4’)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Change </a:t>
            </a:r>
            <a:r>
              <a:rPr lang="en-GB" sz="1400" dirty="0" err="1" smtClean="0">
                <a:solidFill>
                  <a:srgbClr val="000000"/>
                </a:solidFill>
              </a:rPr>
              <a:t>netCDF</a:t>
            </a:r>
            <a:r>
              <a:rPr lang="en-GB" sz="1400" dirty="0" smtClean="0">
                <a:solidFill>
                  <a:srgbClr val="000000"/>
                </a:solidFill>
              </a:rPr>
              <a:t> format of dataset files.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ds.as_missing</a:t>
            </a:r>
            <a:r>
              <a:rPr lang="en-GB" sz="1400" b="1" dirty="0" smtClean="0">
                <a:solidFill>
                  <a:srgbClr val="000000"/>
                </a:solidFill>
              </a:rPr>
              <a:t>([0, 100])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Set values within a range to missing.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ds.rename</a:t>
            </a:r>
            <a:r>
              <a:rPr lang="en-GB" sz="1400" b="1" dirty="0" smtClean="0">
                <a:solidFill>
                  <a:srgbClr val="000000"/>
                </a:solidFill>
              </a:rPr>
              <a:t>({‘old_foo’:’</a:t>
            </a:r>
            <a:r>
              <a:rPr lang="en-GB" sz="1400" b="1" dirty="0" err="1" smtClean="0">
                <a:solidFill>
                  <a:srgbClr val="000000"/>
                </a:solidFill>
              </a:rPr>
              <a:t>new_foo</a:t>
            </a:r>
            <a:r>
              <a:rPr lang="en-GB" sz="1400" b="1" dirty="0" smtClean="0">
                <a:solidFill>
                  <a:srgbClr val="000000"/>
                </a:solidFill>
              </a:rPr>
              <a:t>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Change the name of a variable.</a:t>
            </a:r>
            <a:endParaRPr lang="en-GB" sz="1400" b="1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ds.set_units</a:t>
            </a:r>
            <a:r>
              <a:rPr lang="en-GB" sz="1400" b="1" dirty="0" smtClean="0">
                <a:solidFill>
                  <a:srgbClr val="000000"/>
                </a:solidFill>
              </a:rPr>
              <a:t>({‘</a:t>
            </a:r>
            <a:r>
              <a:rPr lang="en-GB" sz="1400" b="1" dirty="0" err="1" smtClean="0">
                <a:solidFill>
                  <a:srgbClr val="000000"/>
                </a:solidFill>
              </a:rPr>
              <a:t>var</a:t>
            </a:r>
            <a:r>
              <a:rPr lang="en-GB" sz="1400" b="1" dirty="0" smtClean="0">
                <a:solidFill>
                  <a:srgbClr val="000000"/>
                </a:solidFill>
              </a:rPr>
              <a:t>’:’foo/s’)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Set </a:t>
            </a:r>
            <a:r>
              <a:rPr lang="en-GB" sz="1400" dirty="0" smtClean="0">
                <a:solidFill>
                  <a:srgbClr val="000000"/>
                </a:solidFill>
              </a:rPr>
              <a:t>the units for a variable.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ds.set_longnames</a:t>
            </a:r>
            <a:r>
              <a:rPr lang="en-GB" sz="1400" b="1" dirty="0" smtClean="0">
                <a:solidFill>
                  <a:srgbClr val="000000"/>
                </a:solidFill>
              </a:rPr>
              <a:t>({‘</a:t>
            </a:r>
            <a:r>
              <a:rPr lang="en-GB" sz="1400" b="1" dirty="0" err="1" smtClean="0">
                <a:solidFill>
                  <a:srgbClr val="000000"/>
                </a:solidFill>
              </a:rPr>
              <a:t>foo’:’a</a:t>
            </a:r>
            <a:r>
              <a:rPr lang="en-GB" sz="1400" b="1" dirty="0" smtClean="0">
                <a:solidFill>
                  <a:srgbClr val="000000"/>
                </a:solidFill>
              </a:rPr>
              <a:t> long foo’)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Set </a:t>
            </a:r>
            <a:r>
              <a:rPr lang="en-GB" sz="1400" dirty="0" smtClean="0">
                <a:solidFill>
                  <a:srgbClr val="000000"/>
                </a:solidFill>
              </a:rPr>
              <a:t>the long names for variables.</a:t>
            </a:r>
          </a:p>
        </p:txBody>
      </p:sp>
      <p:sp>
        <p:nvSpPr>
          <p:cNvPr id="26" name="Shape 43"/>
          <p:cNvSpPr/>
          <p:nvPr/>
        </p:nvSpPr>
        <p:spPr>
          <a:xfrm>
            <a:off x="4851935" y="3795418"/>
            <a:ext cx="9040590" cy="32128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Creating variables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4950884" y="653356"/>
            <a:ext cx="4403519" cy="3126416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Spatial methods are calculated per time-step</a:t>
            </a:r>
          </a:p>
          <a:p>
            <a:pPr algn="l" rtl="0" latinLnBrk="1" hangingPunct="0"/>
            <a:endParaRPr lang="en-GB" sz="1400" b="1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ds.spatial_mean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Calculate the spatial mean.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ds.spatial_min</a:t>
            </a:r>
            <a:r>
              <a:rPr lang="en-GB" sz="1400" b="1" dirty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spatial </a:t>
            </a:r>
            <a:r>
              <a:rPr lang="en-GB" sz="1400" dirty="0" smtClean="0">
                <a:solidFill>
                  <a:srgbClr val="000000"/>
                </a:solidFill>
              </a:rPr>
              <a:t>minimum.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ds.spatial_max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spatial </a:t>
            </a:r>
            <a:r>
              <a:rPr lang="en-GB" sz="1400" dirty="0" smtClean="0">
                <a:solidFill>
                  <a:srgbClr val="000000"/>
                </a:solidFill>
              </a:rPr>
              <a:t>maximum.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ds.spatial_sum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spatial </a:t>
            </a:r>
            <a:r>
              <a:rPr lang="en-GB" sz="1400" dirty="0" smtClean="0">
                <a:solidFill>
                  <a:srgbClr val="000000"/>
                </a:solidFill>
              </a:rPr>
              <a:t>sum.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ds.zonal_mean</a:t>
            </a:r>
            <a:r>
              <a:rPr lang="en-GB" sz="1400" b="1" dirty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</a:t>
            </a:r>
            <a:r>
              <a:rPr lang="en-GB" sz="1400" dirty="0" smtClean="0">
                <a:solidFill>
                  <a:srgbClr val="000000"/>
                </a:solidFill>
              </a:rPr>
              <a:t>zonal mean.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ds.meridonial_mean</a:t>
            </a:r>
            <a:r>
              <a:rPr lang="en-GB" sz="1400" b="1" dirty="0">
                <a:solidFill>
                  <a:srgbClr val="000000"/>
                </a:solidFill>
              </a:rPr>
              <a:t>()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the </a:t>
            </a:r>
            <a:r>
              <a:rPr lang="en-GB" sz="1400" dirty="0" err="1" smtClean="0">
                <a:solidFill>
                  <a:srgbClr val="000000"/>
                </a:solidFill>
              </a:rPr>
              <a:t>meridonial</a:t>
            </a:r>
            <a:r>
              <a:rPr lang="en-GB" sz="1400" dirty="0" smtClean="0">
                <a:solidFill>
                  <a:srgbClr val="000000"/>
                </a:solidFill>
              </a:rPr>
              <a:t> mean.</a:t>
            </a:r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28" name="Shape 43"/>
          <p:cNvSpPr/>
          <p:nvPr/>
        </p:nvSpPr>
        <p:spPr>
          <a:xfrm>
            <a:off x="164422" y="3115194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Ensemble methods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29" name="TextBox 28"/>
          <p:cNvSpPr txBox="1"/>
          <p:nvPr/>
        </p:nvSpPr>
        <p:spPr>
          <a:xfrm>
            <a:off x="240324" y="3385893"/>
            <a:ext cx="4403519" cy="2695529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Ensemble methods allow the comparison of files with the same </a:t>
            </a:r>
            <a:r>
              <a:rPr lang="en-GB" sz="1400" dirty="0" err="1" smtClean="0">
                <a:solidFill>
                  <a:srgbClr val="000000"/>
                </a:solidFill>
              </a:rPr>
              <a:t>timesteps</a:t>
            </a:r>
            <a:r>
              <a:rPr lang="en-GB" sz="1400" dirty="0" smtClean="0">
                <a:solidFill>
                  <a:srgbClr val="000000"/>
                </a:solidFill>
              </a:rPr>
              <a:t> and grid. Calculations are done per-grid-cell.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smtClean="0">
                <a:solidFill>
                  <a:srgbClr val="000000"/>
                </a:solidFill>
              </a:rPr>
              <a:t> 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b="1" dirty="0" err="1" smtClean="0">
                <a:solidFill>
                  <a:srgbClr val="000000"/>
                </a:solidFill>
              </a:rPr>
              <a:t>ds.ensemble_mean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</a:p>
          <a:p>
            <a:pPr marL="0" marR="0" indent="0" algn="l" defTabSz="584200" rtl="0" fontAlgn="auto" latinLnBrk="1" hangingPunct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</a:pPr>
            <a:r>
              <a:rPr lang="en-GB" sz="1400" dirty="0" smtClean="0">
                <a:solidFill>
                  <a:srgbClr val="000000"/>
                </a:solidFill>
              </a:rPr>
              <a:t>	</a:t>
            </a:r>
            <a:r>
              <a:rPr kumimoji="0" lang="en-GB" sz="1400" b="0" i="0" u="none" strike="noStrike" cap="none" spc="0" normalizeH="0" baseline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Calculate mean across an</a:t>
            </a:r>
            <a:r>
              <a:rPr kumimoji="0" lang="en-GB" sz="1400" b="0" i="0" u="none" strike="noStrike" cap="none" spc="0" normalizeH="0" dirty="0" smtClean="0">
                <a:ln>
                  <a:noFill/>
                </a:ln>
                <a:solidFill>
                  <a:srgbClr val="000000"/>
                </a:solidFill>
                <a:effectLst/>
                <a:uFillTx/>
                <a:sym typeface="Helvetica Light"/>
              </a:rPr>
              <a:t> ensemble.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ds.ensemble_max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</a:t>
            </a:r>
            <a:r>
              <a:rPr lang="en-GB" sz="1400" dirty="0" smtClean="0">
                <a:solidFill>
                  <a:srgbClr val="000000"/>
                </a:solidFill>
              </a:rPr>
              <a:t>maximum </a:t>
            </a:r>
            <a:r>
              <a:rPr lang="en-GB" sz="1400" dirty="0">
                <a:solidFill>
                  <a:srgbClr val="000000"/>
                </a:solidFill>
              </a:rPr>
              <a:t>across an ensemble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ds.ensemble_min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</a:t>
            </a:r>
            <a:r>
              <a:rPr lang="en-GB" sz="1400" dirty="0" smtClean="0">
                <a:solidFill>
                  <a:srgbClr val="000000"/>
                </a:solidFill>
              </a:rPr>
              <a:t>minimum across </a:t>
            </a:r>
            <a:r>
              <a:rPr lang="en-GB" sz="1400" dirty="0">
                <a:solidFill>
                  <a:srgbClr val="000000"/>
                </a:solidFill>
              </a:rPr>
              <a:t>an ensemble.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ds.ensemble_range</a:t>
            </a:r>
            <a:r>
              <a:rPr lang="en-GB" sz="1400" b="1" dirty="0" smtClean="0">
                <a:solidFill>
                  <a:srgbClr val="000000"/>
                </a:solidFill>
              </a:rPr>
              <a:t>()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Calculate </a:t>
            </a:r>
            <a:r>
              <a:rPr lang="en-GB" sz="1400" dirty="0" smtClean="0">
                <a:solidFill>
                  <a:srgbClr val="000000"/>
                </a:solidFill>
              </a:rPr>
              <a:t>range across </a:t>
            </a:r>
            <a:r>
              <a:rPr lang="en-GB" sz="1400" dirty="0">
                <a:solidFill>
                  <a:srgbClr val="000000"/>
                </a:solidFill>
              </a:rPr>
              <a:t>an ensemble.</a:t>
            </a:r>
            <a:endParaRPr kumimoji="0" lang="en-GB" sz="1400" b="0" i="0" u="none" strike="noStrike" cap="none" spc="0" normalizeH="0" dirty="0" smtClean="0">
              <a:ln>
                <a:noFill/>
              </a:ln>
              <a:solidFill>
                <a:srgbClr val="000000"/>
              </a:solidFill>
              <a:effectLst/>
              <a:uFillTx/>
              <a:sym typeface="Helvetica Light"/>
            </a:endParaRPr>
          </a:p>
        </p:txBody>
      </p:sp>
      <p:sp>
        <p:nvSpPr>
          <p:cNvPr id="31" name="Shape 43"/>
          <p:cNvSpPr/>
          <p:nvPr/>
        </p:nvSpPr>
        <p:spPr>
          <a:xfrm>
            <a:off x="4835613" y="321916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Spatial methods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4925119" y="6386537"/>
            <a:ext cx="4403519" cy="3988191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Multi-dataset methods let you add/subtract dataset from others so long as their grids and </a:t>
            </a:r>
            <a:r>
              <a:rPr lang="en-GB" sz="1400" dirty="0" err="1" smtClean="0">
                <a:solidFill>
                  <a:srgbClr val="000000"/>
                </a:solidFill>
              </a:rPr>
              <a:t>timesteps</a:t>
            </a:r>
            <a:r>
              <a:rPr lang="en-GB" sz="1400" dirty="0" smtClean="0">
                <a:solidFill>
                  <a:srgbClr val="000000"/>
                </a:solidFill>
              </a:rPr>
              <a:t> are compatible. Calculations carried out per-</a:t>
            </a:r>
            <a:r>
              <a:rPr lang="en-GB" sz="1400" dirty="0" err="1" smtClean="0">
                <a:solidFill>
                  <a:srgbClr val="000000"/>
                </a:solidFill>
              </a:rPr>
              <a:t>timestep</a:t>
            </a:r>
            <a:r>
              <a:rPr lang="en-GB" sz="1400" dirty="0" smtClean="0">
                <a:solidFill>
                  <a:srgbClr val="000000"/>
                </a:solidFill>
              </a:rPr>
              <a:t> and grid cell</a:t>
            </a:r>
          </a:p>
          <a:p>
            <a:pPr algn="l" rtl="0" latinLnBrk="1" hangingPunct="0"/>
            <a:endParaRPr lang="en-GB" sz="1400" b="1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ds.add</a:t>
            </a:r>
            <a:r>
              <a:rPr lang="en-GB" sz="1400" b="1" dirty="0" smtClean="0">
                <a:solidFill>
                  <a:srgbClr val="000000"/>
                </a:solidFill>
              </a:rPr>
              <a:t>(ds1)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Add one dataset to another.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ds.subtract</a:t>
            </a:r>
            <a:r>
              <a:rPr lang="en-GB" sz="1400" b="1" dirty="0" smtClean="0">
                <a:solidFill>
                  <a:srgbClr val="000000"/>
                </a:solidFill>
              </a:rPr>
              <a:t>(ds1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Subtract one </a:t>
            </a:r>
            <a:r>
              <a:rPr lang="en-GB" sz="1400" dirty="0">
                <a:solidFill>
                  <a:srgbClr val="000000"/>
                </a:solidFill>
              </a:rPr>
              <a:t>dataset </a:t>
            </a:r>
            <a:r>
              <a:rPr lang="en-GB" sz="1400" dirty="0" smtClean="0">
                <a:solidFill>
                  <a:srgbClr val="000000"/>
                </a:solidFill>
              </a:rPr>
              <a:t>from </a:t>
            </a:r>
            <a:r>
              <a:rPr lang="en-GB" sz="1400" dirty="0">
                <a:solidFill>
                  <a:srgbClr val="000000"/>
                </a:solidFill>
              </a:rPr>
              <a:t>another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ds.multiply</a:t>
            </a:r>
            <a:r>
              <a:rPr lang="en-GB" sz="1400" b="1" dirty="0" smtClean="0">
                <a:solidFill>
                  <a:srgbClr val="000000"/>
                </a:solidFill>
              </a:rPr>
              <a:t>(ds1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Multiply a dataset by another.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ds.divide</a:t>
            </a:r>
            <a:r>
              <a:rPr lang="en-GB" sz="1400" b="1" dirty="0" smtClean="0">
                <a:solidFill>
                  <a:srgbClr val="000000"/>
                </a:solidFill>
              </a:rPr>
              <a:t>(ds1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Divide </a:t>
            </a:r>
            <a:r>
              <a:rPr lang="en-GB" sz="1400" dirty="0">
                <a:solidFill>
                  <a:srgbClr val="000000"/>
                </a:solidFill>
              </a:rPr>
              <a:t>a dataset by another</a:t>
            </a:r>
            <a:r>
              <a:rPr lang="en-GB" sz="1400" dirty="0" smtClean="0">
                <a:solidFill>
                  <a:srgbClr val="000000"/>
                </a:solidFill>
              </a:rPr>
              <a:t>.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smtClean="0">
                <a:solidFill>
                  <a:srgbClr val="000000"/>
                </a:solidFill>
              </a:rPr>
              <a:t>ds.gt(ds1</a:t>
            </a:r>
            <a:r>
              <a:rPr lang="en-GB" sz="1400" b="1" dirty="0">
                <a:solidFill>
                  <a:srgbClr val="000000"/>
                </a:solidFill>
              </a:rPr>
              <a:t>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Do a dataset’s values exceed another’s?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ds.lt</a:t>
            </a:r>
            <a:r>
              <a:rPr lang="en-GB" sz="1400" b="1" dirty="0" smtClean="0">
                <a:solidFill>
                  <a:srgbClr val="000000"/>
                </a:solidFill>
              </a:rPr>
              <a:t>(ds1)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Are </a:t>
            </a:r>
            <a:r>
              <a:rPr lang="en-GB" sz="1400" dirty="0">
                <a:solidFill>
                  <a:srgbClr val="000000"/>
                </a:solidFill>
              </a:rPr>
              <a:t>a dataset’s values </a:t>
            </a:r>
            <a:r>
              <a:rPr lang="en-GB" sz="1400" dirty="0" smtClean="0">
                <a:solidFill>
                  <a:srgbClr val="000000"/>
                </a:solidFill>
              </a:rPr>
              <a:t>less than another’s?</a:t>
            </a:r>
            <a:endParaRPr lang="en-GB" sz="1400" dirty="0">
              <a:solidFill>
                <a:srgbClr val="000000"/>
              </a:solidFill>
            </a:endParaRPr>
          </a:p>
          <a:p>
            <a:pPr algn="l" rtl="0" latinLnBrk="1" hangingPunct="0"/>
            <a:endParaRPr lang="en-GB" sz="1400" dirty="0">
              <a:solidFill>
                <a:srgbClr val="000000"/>
              </a:solidFill>
            </a:endParaRPr>
          </a:p>
        </p:txBody>
      </p:sp>
      <p:sp>
        <p:nvSpPr>
          <p:cNvPr id="33" name="Shape 43"/>
          <p:cNvSpPr/>
          <p:nvPr/>
        </p:nvSpPr>
        <p:spPr>
          <a:xfrm>
            <a:off x="4867484" y="6081422"/>
            <a:ext cx="4518790" cy="248841"/>
          </a:xfrm>
          <a:prstGeom prst="roundRect">
            <a:avLst>
              <a:gd name="adj" fmla="val 25876"/>
            </a:avLst>
          </a:prstGeom>
          <a:solidFill>
            <a:srgbClr val="A6AAA9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0" tIns="0" rIns="0" bIns="0"/>
          <a:lstStyle/>
          <a:p>
            <a:pPr lvl="1" indent="0">
              <a:defRPr sz="1800"/>
            </a:pPr>
            <a:r>
              <a:rPr lang="de-DE" sz="1400" dirty="0" smtClean="0">
                <a:solidFill>
                  <a:srgbClr val="FFFFFF"/>
                </a:solidFill>
                <a:latin typeface="Adobe Gothic Std B" pitchFamily="34" charset="-128"/>
                <a:ea typeface="Adobe Gothic Std B" pitchFamily="34" charset="-128"/>
                <a:cs typeface="Source Sans Pro"/>
                <a:sym typeface="Source Sans Pro"/>
              </a:rPr>
              <a:t>Multi-dataset methods</a:t>
            </a:r>
            <a:endParaRPr sz="1400" dirty="0">
              <a:solidFill>
                <a:srgbClr val="FFFFFF"/>
              </a:solidFill>
              <a:latin typeface="Adobe Gothic Std B" pitchFamily="34" charset="-128"/>
              <a:ea typeface="Adobe Gothic Std B" pitchFamily="34" charset="-128"/>
              <a:cs typeface="Source Sans Pro"/>
              <a:sym typeface="Source Sans Pro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9451209" y="6386537"/>
            <a:ext cx="4403519" cy="2695529"/>
          </a:xfrm>
          <a:prstGeom prst="rect">
            <a:avLst/>
          </a:prstGeom>
          <a:ln>
            <a:solidFill>
              <a:schemeClr val="bg2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ot="0" spcFirstLastPara="1" vertOverflow="overflow" horzOverflow="overflow" vert="horz" wrap="square" lIns="54570" tIns="54570" rIns="54570" bIns="54570" numCol="1" spcCol="38100" rtlCol="0" anchor="ctr">
            <a:spAutoFit/>
          </a:bodyPr>
          <a:lstStyle/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ds.regrid</a:t>
            </a:r>
            <a:r>
              <a:rPr lang="en-GB" sz="1400" b="1" dirty="0" smtClean="0">
                <a:solidFill>
                  <a:srgbClr val="000000"/>
                </a:solidFill>
              </a:rPr>
              <a:t>(‘foo.nc’)</a:t>
            </a:r>
          </a:p>
          <a:p>
            <a:pPr algn="l" rtl="0" latinLnBrk="1" hangingPunct="0"/>
            <a:r>
              <a:rPr lang="en-GB" sz="1400" dirty="0" smtClean="0">
                <a:solidFill>
                  <a:srgbClr val="000000"/>
                </a:solidFill>
              </a:rPr>
              <a:t>	</a:t>
            </a:r>
            <a:r>
              <a:rPr lang="en-GB" sz="1400" dirty="0" err="1" smtClean="0">
                <a:solidFill>
                  <a:srgbClr val="000000"/>
                </a:solidFill>
              </a:rPr>
              <a:t>Regrid</a:t>
            </a:r>
            <a:r>
              <a:rPr lang="en-GB" sz="1400" dirty="0" smtClean="0">
                <a:solidFill>
                  <a:srgbClr val="000000"/>
                </a:solidFill>
              </a:rPr>
              <a:t> to a file’s grid.</a:t>
            </a: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ds.regrid</a:t>
            </a:r>
            <a:r>
              <a:rPr lang="en-GB" sz="1400" b="1" dirty="0" smtClean="0">
                <a:solidFill>
                  <a:srgbClr val="000000"/>
                </a:solidFill>
              </a:rPr>
              <a:t>(ds2)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err="1">
                <a:solidFill>
                  <a:srgbClr val="000000"/>
                </a:solidFill>
              </a:rPr>
              <a:t>Regrid</a:t>
            </a:r>
            <a:r>
              <a:rPr lang="en-GB" sz="1400" dirty="0">
                <a:solidFill>
                  <a:srgbClr val="000000"/>
                </a:solidFill>
              </a:rPr>
              <a:t> to </a:t>
            </a:r>
            <a:r>
              <a:rPr lang="en-GB" sz="1400" dirty="0" smtClean="0">
                <a:solidFill>
                  <a:srgbClr val="000000"/>
                </a:solidFill>
              </a:rPr>
              <a:t>another dataset’s grid</a:t>
            </a:r>
            <a:r>
              <a:rPr lang="en-GB" sz="1400" dirty="0">
                <a:solidFill>
                  <a:srgbClr val="000000"/>
                </a:solidFill>
              </a:rPr>
              <a:t>.</a:t>
            </a:r>
            <a:endParaRPr lang="en-GB" sz="1400" dirty="0" smtClean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b="1" dirty="0" err="1" smtClean="0">
                <a:solidFill>
                  <a:srgbClr val="000000"/>
                </a:solidFill>
              </a:rPr>
              <a:t>ds.to_latlon</a:t>
            </a:r>
            <a:r>
              <a:rPr lang="en-GB" sz="1400" b="1" dirty="0" smtClean="0">
                <a:solidFill>
                  <a:srgbClr val="000000"/>
                </a:solidFill>
              </a:rPr>
              <a:t>(</a:t>
            </a:r>
            <a:r>
              <a:rPr lang="en-GB" sz="1400" b="1" dirty="0" err="1" smtClean="0">
                <a:solidFill>
                  <a:srgbClr val="000000"/>
                </a:solidFill>
              </a:rPr>
              <a:t>lon</a:t>
            </a:r>
            <a:r>
              <a:rPr lang="en-GB" sz="1400" b="1" dirty="0" smtClean="0">
                <a:solidFill>
                  <a:srgbClr val="000000"/>
                </a:solidFill>
              </a:rPr>
              <a:t> = [</a:t>
            </a:r>
            <a:r>
              <a:rPr lang="en-GB" sz="1400" b="1" dirty="0" err="1" smtClean="0">
                <a:solidFill>
                  <a:srgbClr val="000000"/>
                </a:solidFill>
              </a:rPr>
              <a:t>lon_min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lon_max</a:t>
            </a:r>
            <a:r>
              <a:rPr lang="en-GB" sz="1400" b="1" dirty="0" smtClean="0">
                <a:solidFill>
                  <a:srgbClr val="000000"/>
                </a:solidFill>
              </a:rPr>
              <a:t>],</a:t>
            </a:r>
          </a:p>
          <a:p>
            <a:pPr algn="l" rtl="0" latinLnBrk="1" hangingPunct="0"/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b="1" dirty="0" smtClean="0">
                <a:solidFill>
                  <a:srgbClr val="000000"/>
                </a:solidFill>
              </a:rPr>
              <a:t>	</a:t>
            </a:r>
            <a:r>
              <a:rPr lang="en-GB" sz="1400" b="1" dirty="0" err="1" smtClean="0">
                <a:solidFill>
                  <a:srgbClr val="000000"/>
                </a:solidFill>
              </a:rPr>
              <a:t>lat</a:t>
            </a:r>
            <a:r>
              <a:rPr lang="en-GB" sz="1400" b="1" dirty="0" smtClean="0">
                <a:solidFill>
                  <a:srgbClr val="000000"/>
                </a:solidFill>
              </a:rPr>
              <a:t> = [</a:t>
            </a:r>
            <a:r>
              <a:rPr lang="en-GB" sz="1400" b="1" dirty="0" err="1" smtClean="0">
                <a:solidFill>
                  <a:srgbClr val="000000"/>
                </a:solidFill>
              </a:rPr>
              <a:t>lat_min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lat_max</a:t>
            </a:r>
            <a:r>
              <a:rPr lang="en-GB" sz="1400" b="1" dirty="0" smtClean="0">
                <a:solidFill>
                  <a:srgbClr val="000000"/>
                </a:solidFill>
              </a:rPr>
              <a:t>], </a:t>
            </a:r>
          </a:p>
          <a:p>
            <a:pPr algn="l" rtl="0" latinLnBrk="1" hangingPunct="0"/>
            <a:r>
              <a:rPr lang="en-GB" sz="1400" b="1" dirty="0">
                <a:solidFill>
                  <a:srgbClr val="000000"/>
                </a:solidFill>
              </a:rPr>
              <a:t>	</a:t>
            </a:r>
            <a:r>
              <a:rPr lang="en-GB" sz="1400" b="1" dirty="0" smtClean="0">
                <a:solidFill>
                  <a:srgbClr val="000000"/>
                </a:solidFill>
              </a:rPr>
              <a:t>	res = [</a:t>
            </a:r>
            <a:r>
              <a:rPr lang="en-GB" sz="1400" b="1" dirty="0" err="1" smtClean="0">
                <a:solidFill>
                  <a:srgbClr val="000000"/>
                </a:solidFill>
              </a:rPr>
              <a:t>lon_res</a:t>
            </a:r>
            <a:r>
              <a:rPr lang="en-GB" sz="1400" b="1" dirty="0" smtClean="0">
                <a:solidFill>
                  <a:srgbClr val="000000"/>
                </a:solidFill>
              </a:rPr>
              <a:t>, </a:t>
            </a:r>
            <a:r>
              <a:rPr lang="en-GB" sz="1400" b="1" dirty="0" err="1" smtClean="0">
                <a:solidFill>
                  <a:srgbClr val="000000"/>
                </a:solidFill>
              </a:rPr>
              <a:t>lat_res</a:t>
            </a:r>
            <a:r>
              <a:rPr lang="en-GB" sz="1400" b="1" dirty="0" smtClean="0">
                <a:solidFill>
                  <a:srgbClr val="000000"/>
                </a:solidFill>
              </a:rPr>
              <a:t>])</a:t>
            </a:r>
            <a:endParaRPr lang="en-GB" sz="1400" b="1" dirty="0">
              <a:solidFill>
                <a:srgbClr val="000000"/>
              </a:solidFill>
            </a:endParaRP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err="1">
                <a:solidFill>
                  <a:srgbClr val="000000"/>
                </a:solidFill>
              </a:rPr>
              <a:t>Regrid</a:t>
            </a:r>
            <a:r>
              <a:rPr lang="en-GB" sz="1400" dirty="0">
                <a:solidFill>
                  <a:srgbClr val="000000"/>
                </a:solidFill>
              </a:rPr>
              <a:t> to </a:t>
            </a:r>
            <a:r>
              <a:rPr lang="en-GB" sz="1400" dirty="0" smtClean="0">
                <a:solidFill>
                  <a:srgbClr val="000000"/>
                </a:solidFill>
              </a:rPr>
              <a:t>a regular </a:t>
            </a:r>
            <a:r>
              <a:rPr lang="en-GB" sz="1400" dirty="0" err="1" smtClean="0">
                <a:solidFill>
                  <a:srgbClr val="000000"/>
                </a:solidFill>
              </a:rPr>
              <a:t>latlon</a:t>
            </a:r>
            <a:r>
              <a:rPr lang="en-GB" sz="1400" dirty="0" smtClean="0">
                <a:solidFill>
                  <a:srgbClr val="000000"/>
                </a:solidFill>
              </a:rPr>
              <a:t> grid, with specified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err="1" smtClean="0">
                <a:solidFill>
                  <a:srgbClr val="000000"/>
                </a:solidFill>
              </a:rPr>
              <a:t>latlon</a:t>
            </a:r>
            <a:r>
              <a:rPr lang="en-GB" sz="1400" dirty="0" smtClean="0">
                <a:solidFill>
                  <a:srgbClr val="000000"/>
                </a:solidFill>
              </a:rPr>
              <a:t> ranges and resolutions.</a:t>
            </a:r>
          </a:p>
          <a:p>
            <a:pPr algn="l" rtl="0" latinLnBrk="1" hangingPunct="0"/>
            <a:r>
              <a:rPr lang="en-GB" sz="1400" b="1" dirty="0" err="1">
                <a:solidFill>
                  <a:srgbClr val="000000"/>
                </a:solidFill>
              </a:rPr>
              <a:t>d</a:t>
            </a:r>
            <a:r>
              <a:rPr lang="en-GB" sz="1400" b="1" dirty="0" err="1" smtClean="0">
                <a:solidFill>
                  <a:srgbClr val="000000"/>
                </a:solidFill>
              </a:rPr>
              <a:t>s.resample_grid</a:t>
            </a:r>
            <a:r>
              <a:rPr lang="en-GB" sz="1400" b="1" dirty="0" smtClean="0">
                <a:solidFill>
                  <a:srgbClr val="000000"/>
                </a:solidFill>
              </a:rPr>
              <a:t>(2)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Resample, selecting everything other </a:t>
            </a:r>
            <a:r>
              <a:rPr lang="en-GB" sz="1400" dirty="0" err="1" smtClean="0">
                <a:solidFill>
                  <a:srgbClr val="000000"/>
                </a:solidFill>
              </a:rPr>
              <a:t>lon</a:t>
            </a:r>
            <a:r>
              <a:rPr lang="en-GB" sz="1400" dirty="0" smtClean="0">
                <a:solidFill>
                  <a:srgbClr val="000000"/>
                </a:solidFill>
              </a:rPr>
              <a:t>/</a:t>
            </a:r>
            <a:r>
              <a:rPr lang="en-GB" sz="1400" dirty="0" err="1" smtClean="0">
                <a:solidFill>
                  <a:srgbClr val="000000"/>
                </a:solidFill>
              </a:rPr>
              <a:t>lat</a:t>
            </a:r>
            <a:r>
              <a:rPr lang="en-GB" sz="1400" dirty="0" smtClean="0">
                <a:solidFill>
                  <a:srgbClr val="000000"/>
                </a:solidFill>
              </a:rPr>
              <a:t> </a:t>
            </a:r>
          </a:p>
          <a:p>
            <a:pPr algn="l" rtl="0" latinLnBrk="1" hangingPunct="0"/>
            <a:r>
              <a:rPr lang="en-GB" sz="1400" dirty="0">
                <a:solidFill>
                  <a:srgbClr val="000000"/>
                </a:solidFill>
              </a:rPr>
              <a:t>	</a:t>
            </a:r>
            <a:r>
              <a:rPr lang="en-GB" sz="1400" dirty="0" smtClean="0">
                <a:solidFill>
                  <a:srgbClr val="000000"/>
                </a:solidFill>
              </a:rPr>
              <a:t>grid cell</a:t>
            </a:r>
            <a:endParaRPr lang="en-GB" sz="1400" dirty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51206844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_rels/theme2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png"/></Relationships>
</file>

<file path=ppt/theme/theme1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ppt/theme/theme2.xml><?xml version="1.0" encoding="utf-8"?>
<a:theme xmlns:a="http://schemas.openxmlformats.org/drawingml/2006/main" name="White">
  <a:themeElements>
    <a:clrScheme name="White">
      <a:dk1>
        <a:srgbClr val="000000"/>
      </a:dk1>
      <a:lt1>
        <a:srgbClr val="FFFFFF"/>
      </a:lt1>
      <a:dk2>
        <a:srgbClr val="53585F"/>
      </a:dk2>
      <a:lt2>
        <a:srgbClr val="DCDEE0"/>
      </a:lt2>
      <a:accent1>
        <a:srgbClr val="0365C0"/>
      </a:accent1>
      <a:accent2>
        <a:srgbClr val="00882B"/>
      </a:accent2>
      <a:accent3>
        <a:srgbClr val="DCBD23"/>
      </a:accent3>
      <a:accent4>
        <a:srgbClr val="DE6A10"/>
      </a:accent4>
      <a:accent5>
        <a:srgbClr val="C82506"/>
      </a:accent5>
      <a:accent6>
        <a:srgbClr val="773F9B"/>
      </a:accent6>
      <a:hlink>
        <a:srgbClr val="0000FF"/>
      </a:hlink>
      <a:folHlink>
        <a:srgbClr val="FF00FF"/>
      </a:folHlink>
    </a:clrScheme>
    <a:fontScheme name="White">
      <a:majorFont>
        <a:latin typeface="Helvetica Light"/>
        <a:ea typeface="Helvetica Light"/>
        <a:cs typeface="Helvetica Light"/>
      </a:majorFont>
      <a:minorFont>
        <a:latin typeface="Helvetica Light"/>
        <a:ea typeface="Helvetica Light"/>
        <a:cs typeface="Helvetica Light"/>
      </a:minorFont>
    </a:fontScheme>
    <a:fmtScheme name="Whit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50800" dist="12700" rotWithShape="0">
              <a:srgbClr val="000000">
                <a:alpha val="50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5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blipFill rotWithShape="1">
          <a:blip xmlns:r="http://schemas.openxmlformats.org/officeDocument/2006/relationships" r:embed="rId1"/>
          <a:srcRect/>
          <a:tile tx="0" ty="0" sx="100000" sy="100000" flip="none" algn="tl"/>
        </a:blipFill>
        <a:ln w="12700" cap="flat">
          <a:noFill/>
          <a:miter lim="400000"/>
        </a:ln>
        <a:effectLst>
          <a:outerShdw blurRad="38100" dist="25400" dir="5400000" rotWithShape="0">
            <a:srgbClr val="000000">
              <a:alpha val="50000"/>
            </a:srgbClr>
          </a:outerShdw>
        </a:effectLst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2600" b="0" i="0" u="none" strike="noStrike" cap="none" spc="0" normalizeH="0" baseline="0">
            <a:ln>
              <a:noFill/>
            </a:ln>
            <a:solidFill>
              <a:srgbClr val="FFFFFF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spDef>
    <a:lnDef>
      <a:spPr>
        <a:noFill/>
        <a:ln w="25400" cap="flat">
          <a:solidFill>
            <a:srgbClr val="000000"/>
          </a:solidFill>
          <a:prstDash val="solid"/>
          <a:miter lim="400000"/>
        </a:ln>
        <a:effectLst/>
      </a:spPr>
      <a:bodyPr rot="0" spcFirstLastPara="1" vertOverflow="overflow" horzOverflow="overflow" vert="horz" wrap="square" lIns="91439" tIns="45719" rIns="91439" bIns="45719" numCol="1" spcCol="38100" rtlCol="0" anchor="t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lnDef>
    <a:txDef>
      <a:spPr>
        <a:noFill/>
        <a:ln w="12700" cap="flat">
          <a:noFill/>
          <a:miter lim="400000"/>
        </a:ln>
        <a:effectLst/>
      </a:spPr>
      <a:bodyPr rot="0" spcFirstLastPara="1" vertOverflow="overflow" horzOverflow="overflow" vert="horz" wrap="square" lIns="54570" tIns="54570" rIns="54570" bIns="54570" numCol="1" spcCol="38100" rtlCol="0" anchor="ctr">
        <a:spAutoFit/>
      </a:bodyPr>
      <a:lstStyle>
        <a:defPPr marL="0" marR="0" indent="0" algn="ctr" defTabSz="5842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3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Helvetica Light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kumimoji="0" sz="1800" b="0" i="0" u="none" strike="noStrike" cap="none" spc="0" normalizeH="0" baseline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none"/>
      </a: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126</TotalTime>
  <Words>1048</Words>
  <Application>Microsoft Office PowerPoint</Application>
  <PresentationFormat>Custom</PresentationFormat>
  <Paragraphs>192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6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9" baseType="lpstr">
      <vt:lpstr>Adobe Gothic Std B</vt:lpstr>
      <vt:lpstr>Avenir Book</vt:lpstr>
      <vt:lpstr>Helvetica Light</vt:lpstr>
      <vt:lpstr>Source Sans Pro</vt:lpstr>
      <vt:lpstr>Source Sans Pro Light</vt:lpstr>
      <vt:lpstr>Source Sans Pro Semibold</vt:lpstr>
      <vt:lpstr>White</vt:lpstr>
      <vt:lpstr>nctoolkit Cheat Sheet 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Four Column layout  Cheat Sheet</dc:title>
  <dc:creator>Kopacka Ian</dc:creator>
  <cp:lastModifiedBy>Robert Wilson</cp:lastModifiedBy>
  <cp:revision>98</cp:revision>
  <dcterms:modified xsi:type="dcterms:W3CDTF">2022-07-31T14:45:35Z</dcterms:modified>
</cp:coreProperties>
</file>