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2"/>
    <p:sldId id="258" r:id="rId3"/>
  </p:sldIdLst>
  <p:sldSz cx="13970000" cy="10795000"/>
  <p:notesSz cx="6858000" cy="9144000"/>
  <p:defaultTextStyle>
    <a:lvl1pPr algn="ctr" defTabSz="584200">
      <a:defRPr sz="3800">
        <a:latin typeface="+mn-lt"/>
        <a:ea typeface="+mn-ea"/>
        <a:cs typeface="+mn-cs"/>
        <a:sym typeface="Helvetica Light"/>
      </a:defRPr>
    </a:lvl1pPr>
    <a:lvl2pPr indent="228600" algn="ctr" defTabSz="584200">
      <a:defRPr sz="3800">
        <a:latin typeface="+mn-lt"/>
        <a:ea typeface="+mn-ea"/>
        <a:cs typeface="+mn-cs"/>
        <a:sym typeface="Helvetica Light"/>
      </a:defRPr>
    </a:lvl2pPr>
    <a:lvl3pPr indent="457200" algn="ctr" defTabSz="584200">
      <a:defRPr sz="3800">
        <a:latin typeface="+mn-lt"/>
        <a:ea typeface="+mn-ea"/>
        <a:cs typeface="+mn-cs"/>
        <a:sym typeface="Helvetica Light"/>
      </a:defRPr>
    </a:lvl3pPr>
    <a:lvl4pPr indent="685800" algn="ctr" defTabSz="584200">
      <a:defRPr sz="3800">
        <a:latin typeface="+mn-lt"/>
        <a:ea typeface="+mn-ea"/>
        <a:cs typeface="+mn-cs"/>
        <a:sym typeface="Helvetica Light"/>
      </a:defRPr>
    </a:lvl4pPr>
    <a:lvl5pPr indent="914400" algn="ctr" defTabSz="584200">
      <a:defRPr sz="3800">
        <a:latin typeface="+mn-lt"/>
        <a:ea typeface="+mn-ea"/>
        <a:cs typeface="+mn-cs"/>
        <a:sym typeface="Helvetica Light"/>
      </a:defRPr>
    </a:lvl5pPr>
    <a:lvl6pPr indent="1143000" algn="ctr" defTabSz="584200">
      <a:defRPr sz="3800">
        <a:latin typeface="+mn-lt"/>
        <a:ea typeface="+mn-ea"/>
        <a:cs typeface="+mn-cs"/>
        <a:sym typeface="Helvetica Light"/>
      </a:defRPr>
    </a:lvl6pPr>
    <a:lvl7pPr indent="1371600" algn="ctr" defTabSz="584200">
      <a:defRPr sz="3800">
        <a:latin typeface="+mn-lt"/>
        <a:ea typeface="+mn-ea"/>
        <a:cs typeface="+mn-cs"/>
        <a:sym typeface="Helvetica Light"/>
      </a:defRPr>
    </a:lvl7pPr>
    <a:lvl8pPr indent="1600200" algn="ctr" defTabSz="584200">
      <a:defRPr sz="3800">
        <a:latin typeface="+mn-lt"/>
        <a:ea typeface="+mn-ea"/>
        <a:cs typeface="+mn-cs"/>
        <a:sym typeface="Helvetica Light"/>
      </a:defRPr>
    </a:lvl8pPr>
    <a:lvl9pPr indent="1828800" algn="ctr" defTabSz="584200">
      <a:defRPr sz="3800">
        <a:latin typeface="+mn-lt"/>
        <a:ea typeface="+mn-ea"/>
        <a:cs typeface="+mn-cs"/>
        <a:sym typeface="Helvetica Light"/>
      </a:defRPr>
    </a:lvl9pPr>
  </p:defaultTextStyle>
  <p:extLst>
    <p:ext uri="{EFAFB233-063F-42B5-8137-9DF3F51BA10A}">
      <p15:sldGuideLst xmlns:p15="http://schemas.microsoft.com/office/powerpoint/2012/main">
        <p15:guide id="1" orient="horz" pos="3400">
          <p15:clr>
            <a:srgbClr val="A4A3A4"/>
          </p15:clr>
        </p15:guide>
        <p15:guide id="2" pos="440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017" autoAdjust="0"/>
    <p:restoredTop sz="94660"/>
  </p:normalViewPr>
  <p:slideViewPr>
    <p:cSldViewPr>
      <p:cViewPr varScale="1">
        <p:scale>
          <a:sx n="51" d="100"/>
          <a:sy n="51" d="100"/>
        </p:scale>
        <p:origin x="1990" y="50"/>
      </p:cViewPr>
      <p:guideLst>
        <p:guide orient="horz" pos="3400"/>
        <p:guide pos="44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30" name="Shape 3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  <p:extLst>
      <p:ext uri="{BB962C8B-B14F-4D97-AF65-F5344CB8AC3E}">
        <p14:creationId xmlns:p14="http://schemas.microsoft.com/office/powerpoint/2010/main" val="2438863006"/>
      </p:ext>
    </p:extLst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1pPr>
    <a:lvl2pPr indent="2286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2pPr>
    <a:lvl3pPr indent="4572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3pPr>
    <a:lvl4pPr indent="6858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4pPr>
    <a:lvl5pPr indent="9144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5pPr>
    <a:lvl6pPr indent="11430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6pPr>
    <a:lvl7pPr indent="13716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7pPr>
    <a:lvl8pPr indent="16002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8pPr>
    <a:lvl9pPr indent="18288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1364257" y="1918642"/>
            <a:ext cx="11241486" cy="3547071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1364257" y="5561210"/>
            <a:ext cx="11241486" cy="1214191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>
            <a:spLocks noGrp="1"/>
          </p:cNvSpPr>
          <p:nvPr>
            <p:ph type="title"/>
          </p:nvPr>
        </p:nvSpPr>
        <p:spPr>
          <a:xfrm>
            <a:off x="1364257" y="7375673"/>
            <a:ext cx="11241486" cy="152797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9" name="Shape 9"/>
          <p:cNvSpPr>
            <a:spLocks noGrp="1"/>
          </p:cNvSpPr>
          <p:nvPr>
            <p:ph type="body" idx="1"/>
          </p:nvPr>
        </p:nvSpPr>
        <p:spPr>
          <a:xfrm>
            <a:off x="1364257" y="8958212"/>
            <a:ext cx="11241486" cy="1214191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1364257" y="3623964"/>
            <a:ext cx="11241486" cy="354707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1023193" y="840878"/>
            <a:ext cx="5729884" cy="4283771"/>
          </a:xfrm>
          <a:prstGeom prst="rect">
            <a:avLst/>
          </a:prstGeom>
        </p:spPr>
        <p:txBody>
          <a:bodyPr anchor="b"/>
          <a:lstStyle>
            <a:lvl1pPr>
              <a:defRPr sz="6600"/>
            </a:lvl1pPr>
          </a:lstStyle>
          <a:p>
            <a:pPr lvl="0">
              <a:defRPr sz="1800"/>
            </a:pPr>
            <a:r>
              <a:rPr sz="6600"/>
              <a:t>Title Text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idx="1"/>
          </p:nvPr>
        </p:nvSpPr>
        <p:spPr>
          <a:xfrm>
            <a:off x="1023193" y="5274716"/>
            <a:ext cx="5729884" cy="4406554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19" name="Shape 1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5729884" cy="6753077"/>
          </a:xfrm>
          <a:prstGeom prst="rect">
            <a:avLst/>
          </a:prstGeom>
        </p:spPr>
        <p:txBody>
          <a:bodyPr/>
          <a:lstStyle>
            <a:lvl1pPr marL="367392" indent="-367392">
              <a:spcBef>
                <a:spcPts val="3200"/>
              </a:spcBef>
              <a:defRPr sz="3000"/>
            </a:lvl1pPr>
            <a:lvl2pPr marL="710292" indent="-367392">
              <a:spcBef>
                <a:spcPts val="3200"/>
              </a:spcBef>
              <a:defRPr sz="3000"/>
            </a:lvl2pPr>
            <a:lvl3pPr marL="1053192" indent="-367392">
              <a:spcBef>
                <a:spcPts val="3200"/>
              </a:spcBef>
              <a:defRPr sz="3000"/>
            </a:lvl3pPr>
            <a:lvl4pPr marL="1396092" indent="-367392">
              <a:spcBef>
                <a:spcPts val="3200"/>
              </a:spcBef>
              <a:defRPr sz="3000"/>
            </a:lvl4pPr>
            <a:lvl5pPr marL="1738992" indent="-367392">
              <a:spcBef>
                <a:spcPts val="3200"/>
              </a:spcBef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</a:p>
          <a:p>
            <a:pPr lvl="1">
              <a:defRPr sz="1800"/>
            </a:pPr>
            <a:r>
              <a:rPr sz="3000"/>
              <a:t>Body Level Two</a:t>
            </a:r>
          </a:p>
          <a:p>
            <a:pPr lvl="2">
              <a:defRPr sz="1800"/>
            </a:pPr>
            <a:r>
              <a:rPr sz="3000"/>
              <a:t>Body Level Three</a:t>
            </a:r>
          </a:p>
          <a:p>
            <a:pPr lvl="3">
              <a:defRPr sz="1800"/>
            </a:pPr>
            <a:r>
              <a:rPr sz="3000"/>
              <a:t>Body Level Four</a:t>
            </a:r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/>
          </p:cNvSpPr>
          <p:nvPr>
            <p:ph type="body" idx="1"/>
          </p:nvPr>
        </p:nvSpPr>
        <p:spPr>
          <a:xfrm>
            <a:off x="1023193" y="1523007"/>
            <a:ext cx="11923614" cy="774898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1023193" y="636240"/>
            <a:ext cx="11923614" cy="2319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11923614" cy="67530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algn="ctr" defTabSz="584200">
        <a:defRPr sz="88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8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8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8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8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8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8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8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800">
          <a:latin typeface="+mn-lt"/>
          <a:ea typeface="+mn-ea"/>
          <a:cs typeface="+mn-cs"/>
          <a:sym typeface="Helvetica Light"/>
        </a:defRPr>
      </a:lvl9pPr>
    </p:titleStyle>
    <p:bodyStyle>
      <a:lvl1pPr marL="469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1pPr>
      <a:lvl2pPr marL="913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2pPr>
      <a:lvl3pPr marL="1358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3pPr>
      <a:lvl4pPr marL="1802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4pPr>
      <a:lvl5pPr marL="2247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5pPr>
      <a:lvl6pPr marL="2691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6pPr>
      <a:lvl7pPr marL="3136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7pPr>
      <a:lvl8pPr marL="3580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8pPr>
      <a:lvl9pPr marL="4025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>
            <a:spLocks noGrp="1"/>
          </p:cNvSpPr>
          <p:nvPr>
            <p:ph type="title"/>
          </p:nvPr>
        </p:nvSpPr>
        <p:spPr>
          <a:xfrm>
            <a:off x="277225" y="412997"/>
            <a:ext cx="3217980" cy="1168079"/>
          </a:xfrm>
          <a:prstGeom prst="rect">
            <a:avLst/>
          </a:prstGeom>
        </p:spPr>
        <p:txBody>
          <a:bodyPr/>
          <a:lstStyle/>
          <a:p>
            <a:pPr lvl="0" defTabSz="280415">
              <a:lnSpc>
                <a:spcPct val="80000"/>
              </a:lnSpc>
              <a:defRPr sz="1800"/>
            </a:pPr>
            <a:r>
              <a:rPr lang="en-GB" sz="2800" dirty="0" err="1" smtClean="0">
                <a:solidFill>
                  <a:srgbClr val="53585F"/>
                </a:solidFill>
                <a:ea typeface="Adobe Gothic Std B" pitchFamily="34" charset="-128"/>
                <a:cs typeface="Source Sans Pro"/>
                <a:sym typeface="Source Sans Pro"/>
              </a:rPr>
              <a:t>nctoolkit</a:t>
            </a:r>
            <a:endParaRPr sz="2000" dirty="0">
              <a:solidFill>
                <a:srgbClr val="53585F"/>
              </a:solidFill>
              <a:ea typeface="Adobe Gothic Std B" pitchFamily="34" charset="-128"/>
              <a:cs typeface="Source Sans Pro Semibold"/>
              <a:sym typeface="Source Sans Pro Semibold"/>
            </a:endParaRPr>
          </a:p>
          <a:p>
            <a:pPr lvl="0" defTabSz="280415">
              <a:lnSpc>
                <a:spcPct val="90000"/>
              </a:lnSpc>
              <a:defRPr sz="1800"/>
            </a:pPr>
            <a:r>
              <a:rPr sz="1968" dirty="0">
                <a:solidFill>
                  <a:srgbClr val="53585F"/>
                </a:solidFill>
                <a:ea typeface="Adobe Gothic Std B" pitchFamily="34" charset="-128"/>
                <a:cs typeface="Source Sans Pro Light"/>
                <a:sym typeface="Source Sans Pro Light"/>
              </a:rPr>
              <a:t>Cheat Sheet </a:t>
            </a:r>
          </a:p>
        </p:txBody>
      </p:sp>
      <p:sp>
        <p:nvSpPr>
          <p:cNvPr id="79" name="Shape 43"/>
          <p:cNvSpPr/>
          <p:nvPr/>
        </p:nvSpPr>
        <p:spPr>
          <a:xfrm>
            <a:off x="242415" y="1570157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Creating datasets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91597" y="1877369"/>
            <a:ext cx="4403519" cy="1402867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smtClean="0">
                <a:solidFill>
                  <a:srgbClr val="000000"/>
                </a:solidFill>
              </a:rPr>
              <a:t>ds = </a:t>
            </a:r>
            <a:r>
              <a:rPr lang="en-GB" sz="1400" b="1" dirty="0" err="1" smtClean="0">
                <a:solidFill>
                  <a:srgbClr val="000000"/>
                </a:solidFill>
              </a:rPr>
              <a:t>nc.open_data</a:t>
            </a:r>
            <a:r>
              <a:rPr lang="en-GB" sz="1400" b="1" dirty="0" smtClean="0">
                <a:solidFill>
                  <a:srgbClr val="000000"/>
                </a:solidFill>
              </a:rPr>
              <a:t>(foo.nc)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Open a local file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as a dataset.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smtClean="0">
                <a:solidFill>
                  <a:srgbClr val="000000"/>
                </a:solidFill>
              </a:rPr>
              <a:t>ds = </a:t>
            </a:r>
            <a:r>
              <a:rPr lang="en-GB" sz="1400" b="1" dirty="0" err="1" smtClean="0">
                <a:solidFill>
                  <a:srgbClr val="000000"/>
                </a:solidFill>
              </a:rPr>
              <a:t>nc.open_url</a:t>
            </a:r>
            <a:r>
              <a:rPr lang="en-GB" sz="1400" b="1" dirty="0" smtClean="0">
                <a:solidFill>
                  <a:srgbClr val="000000"/>
                </a:solidFill>
              </a:rPr>
              <a:t>(‘https://foo.foo.nc’)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Open/download a file as a dataset.</a:t>
            </a:r>
          </a:p>
          <a:p>
            <a:pPr algn="l" rtl="0" latinLnBrk="1" hangingPunct="0"/>
            <a:r>
              <a:rPr lang="en-GB" sz="1400" b="1" dirty="0">
                <a:solidFill>
                  <a:srgbClr val="000000"/>
                </a:solidFill>
              </a:rPr>
              <a:t>ds = </a:t>
            </a:r>
            <a:r>
              <a:rPr lang="en-GB" sz="1400" b="1" dirty="0" err="1" smtClean="0">
                <a:solidFill>
                  <a:srgbClr val="000000"/>
                </a:solidFill>
              </a:rPr>
              <a:t>nc.open_thredds</a:t>
            </a:r>
            <a:r>
              <a:rPr lang="en-GB" sz="1400" b="1" dirty="0" smtClean="0">
                <a:solidFill>
                  <a:srgbClr val="000000"/>
                </a:solidFill>
              </a:rPr>
              <a:t>(‘</a:t>
            </a:r>
            <a:r>
              <a:rPr lang="en-GB" sz="1400" b="1" dirty="0">
                <a:solidFill>
                  <a:srgbClr val="000000"/>
                </a:solidFill>
              </a:rPr>
              <a:t>https://foo.foo.nc’)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Use </a:t>
            </a:r>
            <a:r>
              <a:rPr lang="en-GB" sz="1400" dirty="0" err="1" smtClean="0">
                <a:solidFill>
                  <a:srgbClr val="000000"/>
                </a:solidFill>
              </a:rPr>
              <a:t>thredds</a:t>
            </a:r>
            <a:r>
              <a:rPr lang="en-GB" sz="1400" dirty="0" smtClean="0">
                <a:solidFill>
                  <a:srgbClr val="000000"/>
                </a:solidFill>
              </a:rPr>
              <a:t>/</a:t>
            </a:r>
            <a:r>
              <a:rPr lang="en-GB" sz="1400" dirty="0" err="1" smtClean="0">
                <a:solidFill>
                  <a:srgbClr val="000000"/>
                </a:solidFill>
              </a:rPr>
              <a:t>opendap</a:t>
            </a:r>
            <a:r>
              <a:rPr lang="en-GB" sz="1400" dirty="0" smtClean="0">
                <a:solidFill>
                  <a:srgbClr val="000000"/>
                </a:solidFill>
              </a:rPr>
              <a:t> </a:t>
            </a:r>
            <a:r>
              <a:rPr lang="en-GB" sz="1400" dirty="0">
                <a:solidFill>
                  <a:srgbClr val="000000"/>
                </a:solidFill>
              </a:rPr>
              <a:t>file as a dataset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70" name="Shape 43"/>
          <p:cNvSpPr/>
          <p:nvPr/>
        </p:nvSpPr>
        <p:spPr>
          <a:xfrm>
            <a:off x="172059" y="4810190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Subsetting data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251477" y="5189928"/>
            <a:ext cx="4403519" cy="2480085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s.crop</a:t>
            </a:r>
            <a:r>
              <a:rPr lang="en-GB" sz="1400" b="1" dirty="0" smtClean="0">
                <a:solidFill>
                  <a:srgbClr val="000000"/>
                </a:solidFill>
              </a:rPr>
              <a:t>(</a:t>
            </a:r>
            <a:r>
              <a:rPr lang="en-GB" sz="1400" b="1" dirty="0" err="1" smtClean="0">
                <a:solidFill>
                  <a:srgbClr val="000000"/>
                </a:solidFill>
              </a:rPr>
              <a:t>lon</a:t>
            </a:r>
            <a:r>
              <a:rPr lang="en-GB" sz="1400" b="1" dirty="0" smtClean="0">
                <a:solidFill>
                  <a:srgbClr val="000000"/>
                </a:solidFill>
              </a:rPr>
              <a:t> = [</a:t>
            </a:r>
            <a:r>
              <a:rPr lang="en-GB" sz="1400" b="1" dirty="0" err="1" smtClean="0">
                <a:solidFill>
                  <a:srgbClr val="000000"/>
                </a:solidFill>
              </a:rPr>
              <a:t>lon_min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lon_max</a:t>
            </a:r>
            <a:r>
              <a:rPr lang="en-GB" sz="1400" b="1" dirty="0" smtClean="0">
                <a:solidFill>
                  <a:srgbClr val="000000"/>
                </a:solidFill>
              </a:rPr>
              <a:t>],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b="1" dirty="0" smtClean="0">
                <a:solidFill>
                  <a:srgbClr val="000000"/>
                </a:solidFill>
              </a:rPr>
              <a:t>	</a:t>
            </a:r>
            <a:r>
              <a:rPr lang="en-GB" sz="1400" b="1" dirty="0" err="1" smtClean="0">
                <a:solidFill>
                  <a:srgbClr val="000000"/>
                </a:solidFill>
              </a:rPr>
              <a:t>lat</a:t>
            </a:r>
            <a:r>
              <a:rPr lang="en-GB" sz="1400" b="1" dirty="0" smtClean="0">
                <a:solidFill>
                  <a:srgbClr val="000000"/>
                </a:solidFill>
              </a:rPr>
              <a:t> = [</a:t>
            </a:r>
            <a:r>
              <a:rPr lang="en-GB" sz="1400" b="1" dirty="0" err="1" smtClean="0">
                <a:solidFill>
                  <a:srgbClr val="000000"/>
                </a:solidFill>
              </a:rPr>
              <a:t>lat_min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lat_max</a:t>
            </a:r>
            <a:r>
              <a:rPr lang="en-GB" sz="1400" b="1" dirty="0" smtClean="0">
                <a:solidFill>
                  <a:srgbClr val="000000"/>
                </a:solidFill>
              </a:rPr>
              <a:t>])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Crop to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a </a:t>
            </a:r>
            <a:r>
              <a:rPr kumimoji="0" lang="en-GB" sz="1400" b="0" i="0" u="none" strike="noStrike" cap="none" spc="0" normalizeH="0" dirty="0" err="1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latlon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box.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s.select</a:t>
            </a:r>
            <a:r>
              <a:rPr lang="en-GB" sz="1400" b="1" dirty="0" smtClean="0">
                <a:solidFill>
                  <a:srgbClr val="000000"/>
                </a:solidFill>
              </a:rPr>
              <a:t>(variables = [var1, var2])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Select a list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of variables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.</a:t>
            </a: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s.select</a:t>
            </a:r>
            <a:r>
              <a:rPr lang="en-GB" sz="1400" b="1" dirty="0" smtClean="0">
                <a:solidFill>
                  <a:srgbClr val="000000"/>
                </a:solidFill>
              </a:rPr>
              <a:t>(years = [2000, 2001])</a:t>
            </a:r>
            <a:r>
              <a:rPr lang="en-GB" sz="1400" dirty="0">
                <a:solidFill>
                  <a:srgbClr val="000000"/>
                </a:solidFill>
              </a:rPr>
              <a:t>	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Select a list of years.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ds.select</a:t>
            </a:r>
            <a:r>
              <a:rPr lang="en-GB" sz="1400" b="1" dirty="0" smtClean="0">
                <a:solidFill>
                  <a:srgbClr val="000000"/>
                </a:solidFill>
              </a:rPr>
              <a:t>(months = [5, 6])</a:t>
            </a:r>
            <a:r>
              <a:rPr lang="en-GB" sz="1400" dirty="0">
                <a:solidFill>
                  <a:srgbClr val="000000"/>
                </a:solidFill>
              </a:rPr>
              <a:t>	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Select a list of years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s.drop</a:t>
            </a:r>
            <a:r>
              <a:rPr lang="en-GB" sz="1400" b="1" dirty="0" smtClean="0">
                <a:solidFill>
                  <a:srgbClr val="000000"/>
                </a:solidFill>
              </a:rPr>
              <a:t>([‘var1’, ‘var2])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Remove a list of variables.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72" name="Shape 43"/>
          <p:cNvSpPr/>
          <p:nvPr/>
        </p:nvSpPr>
        <p:spPr>
          <a:xfrm>
            <a:off x="251478" y="3406547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Visualizing data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251478" y="3739531"/>
            <a:ext cx="4403519" cy="971980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s.plot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Plot all data in a dataset.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ds.plot</a:t>
            </a:r>
            <a:r>
              <a:rPr lang="en-GB" sz="1400" b="1" dirty="0" smtClean="0">
                <a:solidFill>
                  <a:srgbClr val="000000"/>
                </a:solidFill>
              </a:rPr>
              <a:t>(‘</a:t>
            </a:r>
            <a:r>
              <a:rPr lang="en-GB" sz="1400" b="1" dirty="0" err="1" smtClean="0">
                <a:solidFill>
                  <a:srgbClr val="000000"/>
                </a:solidFill>
              </a:rPr>
              <a:t>var</a:t>
            </a:r>
            <a:r>
              <a:rPr lang="en-GB" sz="1400" b="1" dirty="0" smtClean="0">
                <a:solidFill>
                  <a:srgbClr val="000000"/>
                </a:solidFill>
              </a:rPr>
              <a:t>’)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Plot a specific variable.</a:t>
            </a:r>
          </a:p>
        </p:txBody>
      </p:sp>
      <p:sp>
        <p:nvSpPr>
          <p:cNvPr id="81" name="Shape 43"/>
          <p:cNvSpPr/>
          <p:nvPr/>
        </p:nvSpPr>
        <p:spPr>
          <a:xfrm>
            <a:off x="9429838" y="949932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Temporal methods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82" name="Shape 43"/>
          <p:cNvSpPr/>
          <p:nvPr/>
        </p:nvSpPr>
        <p:spPr>
          <a:xfrm>
            <a:off x="4780243" y="196885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Exporting datasets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4831560" y="497340"/>
            <a:ext cx="4403519" cy="1402867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ds.to_xarray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Export as </a:t>
            </a:r>
            <a:r>
              <a:rPr kumimoji="0" lang="en-GB" sz="1400" b="0" i="0" u="none" strike="noStrike" cap="none" spc="0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xarray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dataset.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ds.to_dataframe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Export as </a:t>
            </a:r>
            <a:r>
              <a:rPr lang="en-GB" sz="1400" dirty="0" smtClean="0">
                <a:solidFill>
                  <a:srgbClr val="000000"/>
                </a:solidFill>
              </a:rPr>
              <a:t>pandas </a:t>
            </a:r>
            <a:r>
              <a:rPr lang="en-GB" sz="1400" dirty="0" err="1" smtClean="0">
                <a:solidFill>
                  <a:srgbClr val="000000"/>
                </a:solidFill>
              </a:rPr>
              <a:t>dataframe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ds.to_nc</a:t>
            </a:r>
            <a:r>
              <a:rPr lang="en-GB" sz="1400" b="1" dirty="0" smtClean="0">
                <a:solidFill>
                  <a:srgbClr val="000000"/>
                </a:solidFill>
              </a:rPr>
              <a:t>(‘foo/foo.nc’)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Export as </a:t>
            </a:r>
            <a:r>
              <a:rPr lang="en-GB" sz="1400" dirty="0" err="1" smtClean="0">
                <a:solidFill>
                  <a:srgbClr val="000000"/>
                </a:solidFill>
              </a:rPr>
              <a:t>netCDF</a:t>
            </a:r>
            <a:r>
              <a:rPr lang="en-GB" sz="1400" dirty="0" smtClean="0">
                <a:solidFill>
                  <a:srgbClr val="000000"/>
                </a:solidFill>
              </a:rPr>
              <a:t> file.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9474639" y="1293044"/>
            <a:ext cx="4403519" cy="7219844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Temporal averaging methods require a list, which specifies the time periods to average over, the elements of which must be ‘year’, ‘month’, ‘day’. Defaults to ‘time’, i.e. an average over all time steps.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GB" sz="1400" b="1" dirty="0" smtClean="0">
              <a:solidFill>
                <a:srgbClr val="000000"/>
              </a:solidFill>
            </a:endParaRP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ds.tmean</a:t>
            </a:r>
            <a:r>
              <a:rPr lang="en-GB" sz="1400" b="1" dirty="0" smtClean="0">
                <a:solidFill>
                  <a:srgbClr val="000000"/>
                </a:solidFill>
              </a:rPr>
              <a:t>(‘year’)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	Calculate the annual mean.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ds.tmean</a:t>
            </a:r>
            <a:r>
              <a:rPr lang="en-GB" sz="1400" b="1" dirty="0" smtClean="0">
                <a:solidFill>
                  <a:srgbClr val="000000"/>
                </a:solidFill>
              </a:rPr>
              <a:t>([“year”, “month”])</a:t>
            </a:r>
          </a:p>
          <a:p>
            <a:pPr algn="l" rtl="0" latinLnBrk="1" hangingPunct="0"/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Calculate the mean for each month in each 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year.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ds.tmin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Calculate the temporal minimum.</a:t>
            </a: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s.tmax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Calculate the temporal maximum.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ds.tmedian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Calculate the temporal median.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ds.trange</a:t>
            </a:r>
            <a:r>
              <a:rPr lang="en-GB" sz="1400" b="1" dirty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temporal range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ds.tpercentile</a:t>
            </a:r>
            <a:r>
              <a:rPr lang="en-GB" sz="1400" b="1" dirty="0" smtClean="0">
                <a:solidFill>
                  <a:srgbClr val="000000"/>
                </a:solidFill>
              </a:rPr>
              <a:t>(95)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</a:t>
            </a:r>
            <a:r>
              <a:rPr lang="en-GB" sz="1400" dirty="0" smtClean="0">
                <a:solidFill>
                  <a:srgbClr val="000000"/>
                </a:solidFill>
              </a:rPr>
              <a:t>95</a:t>
            </a:r>
            <a:r>
              <a:rPr lang="en-GB" sz="1400" baseline="30000" dirty="0" smtClean="0">
                <a:solidFill>
                  <a:srgbClr val="000000"/>
                </a:solidFill>
              </a:rPr>
              <a:t>th</a:t>
            </a:r>
            <a:r>
              <a:rPr lang="en-GB" sz="1400" dirty="0" smtClean="0">
                <a:solidFill>
                  <a:srgbClr val="000000"/>
                </a:solidFill>
              </a:rPr>
              <a:t> percentile.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ds.tvariance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Calculate the temporal variance.</a:t>
            </a:r>
          </a:p>
          <a:p>
            <a:pPr algn="l" rtl="0" latinLnBrk="1" hangingPunct="0"/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s.shift</a:t>
            </a:r>
            <a:r>
              <a:rPr lang="en-GB" sz="1400" b="1" dirty="0" smtClean="0">
                <a:solidFill>
                  <a:srgbClr val="000000"/>
                </a:solidFill>
              </a:rPr>
              <a:t>(hours = -1)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Shift time back 1 hour. Other valid arguments:	‘days’, ‘months’, ‘years’.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ds.tcumsum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Temporal cumulative sum.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ds.first_above</a:t>
            </a:r>
            <a:r>
              <a:rPr lang="en-GB" sz="1400" b="1" dirty="0" smtClean="0">
                <a:solidFill>
                  <a:srgbClr val="000000"/>
                </a:solidFill>
              </a:rPr>
              <a:t>(0)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Identify 1</a:t>
            </a:r>
            <a:r>
              <a:rPr lang="en-GB" sz="1400" baseline="30000" dirty="0" smtClean="0">
                <a:solidFill>
                  <a:srgbClr val="000000"/>
                </a:solidFill>
              </a:rPr>
              <a:t>st</a:t>
            </a:r>
            <a:r>
              <a:rPr lang="en-GB" sz="1400" dirty="0" smtClean="0">
                <a:solidFill>
                  <a:srgbClr val="000000"/>
                </a:solidFill>
              </a:rPr>
              <a:t> time step variables are positive.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ds.first_below</a:t>
            </a:r>
            <a:r>
              <a:rPr lang="en-GB" sz="1400" b="1" dirty="0" smtClean="0">
                <a:solidFill>
                  <a:srgbClr val="000000"/>
                </a:solidFill>
              </a:rPr>
              <a:t>(0)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Identify 1</a:t>
            </a:r>
            <a:r>
              <a:rPr lang="en-GB" sz="1400" baseline="30000" dirty="0">
                <a:solidFill>
                  <a:srgbClr val="000000"/>
                </a:solidFill>
              </a:rPr>
              <a:t>st</a:t>
            </a:r>
            <a:r>
              <a:rPr lang="en-GB" sz="1400" dirty="0">
                <a:solidFill>
                  <a:srgbClr val="000000"/>
                </a:solidFill>
              </a:rPr>
              <a:t> time step variables are </a:t>
            </a:r>
            <a:r>
              <a:rPr lang="en-GB" sz="1400" dirty="0" smtClean="0">
                <a:solidFill>
                  <a:srgbClr val="000000"/>
                </a:solidFill>
              </a:rPr>
              <a:t>negative.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</a:p>
        </p:txBody>
      </p:sp>
      <p:sp>
        <p:nvSpPr>
          <p:cNvPr id="95" name="Shape 43"/>
          <p:cNvSpPr/>
          <p:nvPr/>
        </p:nvSpPr>
        <p:spPr>
          <a:xfrm>
            <a:off x="4770268" y="2002197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Accessing attributes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4843265" y="2307623"/>
            <a:ext cx="4403519" cy="2695529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ds.variables</a:t>
            </a:r>
            <a:endParaRPr lang="en-GB" sz="1400" b="1" dirty="0" smtClean="0">
              <a:solidFill>
                <a:srgbClr val="000000"/>
              </a:solidFill>
            </a:endParaRP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List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dataset variables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ds.years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List dataset years.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ds.months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List dataset </a:t>
            </a:r>
            <a:r>
              <a:rPr lang="en-GB" sz="1400" dirty="0" smtClean="0">
                <a:solidFill>
                  <a:srgbClr val="000000"/>
                </a:solidFill>
              </a:rPr>
              <a:t>months.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ds.times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List dataset </a:t>
            </a:r>
            <a:r>
              <a:rPr lang="en-GB" sz="1400" dirty="0" smtClean="0">
                <a:solidFill>
                  <a:srgbClr val="000000"/>
                </a:solidFill>
              </a:rPr>
              <a:t>times.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ds.size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Display dataset size.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ds.current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Display dataset </a:t>
            </a:r>
            <a:r>
              <a:rPr lang="en-GB" sz="1400" dirty="0" smtClean="0">
                <a:solidFill>
                  <a:srgbClr val="000000"/>
                </a:solidFill>
              </a:rPr>
              <a:t>files.</a:t>
            </a:r>
          </a:p>
        </p:txBody>
      </p:sp>
      <p:sp>
        <p:nvSpPr>
          <p:cNvPr id="101" name="Shape 43"/>
          <p:cNvSpPr/>
          <p:nvPr/>
        </p:nvSpPr>
        <p:spPr>
          <a:xfrm>
            <a:off x="167444" y="7786754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Rolling methods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102" name="TextBox 101"/>
          <p:cNvSpPr txBox="1"/>
          <p:nvPr/>
        </p:nvSpPr>
        <p:spPr>
          <a:xfrm>
            <a:off x="233962" y="8152336"/>
            <a:ext cx="4403519" cy="2264642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Rolling methods require a window to average over.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GB" sz="1400" b="1" dirty="0" smtClean="0">
              <a:solidFill>
                <a:srgbClr val="000000"/>
              </a:solidFill>
            </a:endParaRP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ds.rolling_mean</a:t>
            </a:r>
            <a:r>
              <a:rPr lang="en-GB" sz="1400" b="1" dirty="0" smtClean="0">
                <a:solidFill>
                  <a:srgbClr val="000000"/>
                </a:solidFill>
              </a:rPr>
              <a:t>(20)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Calculate rolling mean using a window of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20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ds.rolling_min</a:t>
            </a:r>
            <a:r>
              <a:rPr lang="en-GB" sz="1400" b="1" dirty="0" smtClean="0">
                <a:solidFill>
                  <a:srgbClr val="000000"/>
                </a:solidFill>
              </a:rPr>
              <a:t>(10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rolling </a:t>
            </a:r>
            <a:r>
              <a:rPr lang="en-GB" sz="1400" dirty="0" smtClean="0">
                <a:solidFill>
                  <a:srgbClr val="000000"/>
                </a:solidFill>
              </a:rPr>
              <a:t>min </a:t>
            </a:r>
            <a:r>
              <a:rPr lang="en-GB" sz="1400" dirty="0">
                <a:solidFill>
                  <a:srgbClr val="000000"/>
                </a:solidFill>
              </a:rPr>
              <a:t>using a window of 1</a:t>
            </a:r>
            <a:r>
              <a:rPr lang="en-GB" sz="1400" dirty="0" smtClean="0">
                <a:solidFill>
                  <a:srgbClr val="000000"/>
                </a:solidFill>
              </a:rPr>
              <a:t>0.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ds.rolling_max</a:t>
            </a:r>
            <a:r>
              <a:rPr lang="en-GB" sz="1400" b="1" dirty="0" smtClean="0">
                <a:solidFill>
                  <a:srgbClr val="000000"/>
                </a:solidFill>
              </a:rPr>
              <a:t>(5)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rolling </a:t>
            </a:r>
            <a:r>
              <a:rPr lang="en-GB" sz="1400" dirty="0" smtClean="0">
                <a:solidFill>
                  <a:srgbClr val="000000"/>
                </a:solidFill>
              </a:rPr>
              <a:t>max </a:t>
            </a:r>
            <a:r>
              <a:rPr lang="en-GB" sz="1400" dirty="0">
                <a:solidFill>
                  <a:srgbClr val="000000"/>
                </a:solidFill>
              </a:rPr>
              <a:t>using a window of 5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ds.rolling_sum</a:t>
            </a:r>
            <a:r>
              <a:rPr lang="en-GB" sz="1400" b="1" dirty="0" smtClean="0">
                <a:solidFill>
                  <a:srgbClr val="000000"/>
                </a:solidFill>
              </a:rPr>
              <a:t>(20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rolling </a:t>
            </a:r>
            <a:r>
              <a:rPr lang="en-GB" sz="1400" dirty="0" smtClean="0">
                <a:solidFill>
                  <a:srgbClr val="000000"/>
                </a:solidFill>
              </a:rPr>
              <a:t>sum using </a:t>
            </a:r>
            <a:r>
              <a:rPr lang="en-GB" sz="1400" dirty="0">
                <a:solidFill>
                  <a:srgbClr val="000000"/>
                </a:solidFill>
              </a:rPr>
              <a:t>a window of 20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103" name="Shape 43"/>
          <p:cNvSpPr/>
          <p:nvPr/>
        </p:nvSpPr>
        <p:spPr>
          <a:xfrm>
            <a:off x="4795921" y="5116322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Merging methods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104" name="TextBox 103"/>
          <p:cNvSpPr txBox="1"/>
          <p:nvPr/>
        </p:nvSpPr>
        <p:spPr>
          <a:xfrm>
            <a:off x="4840577" y="5426863"/>
            <a:ext cx="4403519" cy="971980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ds.merge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Merge dataset of files with different variables.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ds.merge_time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Merge </a:t>
            </a:r>
            <a:r>
              <a:rPr lang="en-GB" sz="1400" dirty="0" smtClean="0">
                <a:solidFill>
                  <a:srgbClr val="000000"/>
                </a:solidFill>
              </a:rPr>
              <a:t>dataset of files </a:t>
            </a:r>
            <a:r>
              <a:rPr lang="en-GB" sz="1400" dirty="0">
                <a:solidFill>
                  <a:srgbClr val="000000"/>
                </a:solidFill>
              </a:rPr>
              <a:t>with different </a:t>
            </a:r>
            <a:r>
              <a:rPr lang="en-GB" sz="1400" dirty="0" err="1" smtClean="0">
                <a:solidFill>
                  <a:srgbClr val="000000"/>
                </a:solidFill>
              </a:rPr>
              <a:t>timesteps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105" name="Shape 43"/>
          <p:cNvSpPr/>
          <p:nvPr/>
        </p:nvSpPr>
        <p:spPr>
          <a:xfrm>
            <a:off x="4795707" y="6599083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Copying dataset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106" name="TextBox 105"/>
          <p:cNvSpPr txBox="1"/>
          <p:nvPr/>
        </p:nvSpPr>
        <p:spPr>
          <a:xfrm>
            <a:off x="4887912" y="6905991"/>
            <a:ext cx="4403519" cy="541093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s_copy</a:t>
            </a:r>
            <a:r>
              <a:rPr lang="en-GB" sz="1400" b="1" dirty="0" smtClean="0">
                <a:solidFill>
                  <a:srgbClr val="000000"/>
                </a:solidFill>
              </a:rPr>
              <a:t> = </a:t>
            </a:r>
            <a:r>
              <a:rPr lang="en-GB" sz="1400" b="1" dirty="0" err="1" smtClean="0">
                <a:solidFill>
                  <a:srgbClr val="000000"/>
                </a:solidFill>
              </a:rPr>
              <a:t>ds.copy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Copy a dataset.</a:t>
            </a:r>
          </a:p>
        </p:txBody>
      </p:sp>
      <p:sp>
        <p:nvSpPr>
          <p:cNvPr id="107" name="Shape 43"/>
          <p:cNvSpPr/>
          <p:nvPr/>
        </p:nvSpPr>
        <p:spPr>
          <a:xfrm>
            <a:off x="4827973" y="7757625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Global settings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108" name="TextBox 107"/>
          <p:cNvSpPr txBox="1"/>
          <p:nvPr/>
        </p:nvSpPr>
        <p:spPr>
          <a:xfrm>
            <a:off x="4885608" y="8108065"/>
            <a:ext cx="4403519" cy="2264642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nc.options</a:t>
            </a:r>
            <a:r>
              <a:rPr lang="en-GB" sz="1400" b="1" dirty="0" smtClean="0">
                <a:solidFill>
                  <a:srgbClr val="000000"/>
                </a:solidFill>
              </a:rPr>
              <a:t>(lazy = False)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Set evaluation to eager/non-lazy.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nc.options</a:t>
            </a:r>
            <a:r>
              <a:rPr lang="en-GB" sz="1400" b="1" dirty="0" smtClean="0">
                <a:solidFill>
                  <a:srgbClr val="000000"/>
                </a:solidFill>
              </a:rPr>
              <a:t>(</a:t>
            </a:r>
            <a:r>
              <a:rPr lang="en-GB" sz="1400" b="1" dirty="0" err="1" smtClean="0">
                <a:solidFill>
                  <a:srgbClr val="000000"/>
                </a:solidFill>
              </a:rPr>
              <a:t>temp_dir</a:t>
            </a:r>
            <a:r>
              <a:rPr lang="en-GB" sz="1400" b="1" dirty="0" smtClean="0">
                <a:solidFill>
                  <a:srgbClr val="000000"/>
                </a:solidFill>
              </a:rPr>
              <a:t> =‘/foo’)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Set </a:t>
            </a:r>
            <a:r>
              <a:rPr lang="en-GB" sz="1400" dirty="0" smtClean="0">
                <a:solidFill>
                  <a:srgbClr val="000000"/>
                </a:solidFill>
              </a:rPr>
              <a:t>temporary directory to use in session.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nc.options</a:t>
            </a:r>
            <a:r>
              <a:rPr lang="en-GB" sz="1400" b="1" dirty="0" smtClean="0">
                <a:solidFill>
                  <a:srgbClr val="000000"/>
                </a:solidFill>
              </a:rPr>
              <a:t>(cores = 6)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Set </a:t>
            </a:r>
            <a:r>
              <a:rPr lang="en-GB" sz="1400" dirty="0" smtClean="0">
                <a:solidFill>
                  <a:srgbClr val="000000"/>
                </a:solidFill>
              </a:rPr>
              <a:t>number of cores to use when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processing multi-file </a:t>
            </a:r>
            <a:r>
              <a:rPr lang="en-GB" sz="1400" dirty="0" err="1" smtClean="0">
                <a:solidFill>
                  <a:srgbClr val="000000"/>
                </a:solidFill>
              </a:rPr>
              <a:t>datsets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nc.options</a:t>
            </a:r>
            <a:r>
              <a:rPr lang="en-GB" sz="1400" b="1" dirty="0" smtClean="0">
                <a:solidFill>
                  <a:srgbClr val="000000"/>
                </a:solidFill>
              </a:rPr>
              <a:t>(parallel = True)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Tell </a:t>
            </a:r>
            <a:r>
              <a:rPr lang="en-GB" sz="1400" dirty="0" err="1" smtClean="0">
                <a:solidFill>
                  <a:srgbClr val="000000"/>
                </a:solidFill>
              </a:rPr>
              <a:t>nctoolkit</a:t>
            </a:r>
            <a:r>
              <a:rPr lang="en-GB" sz="1400" dirty="0" smtClean="0">
                <a:solidFill>
                  <a:srgbClr val="000000"/>
                </a:solidFill>
              </a:rPr>
              <a:t> multiple datasets will be 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processed in parallel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43"/>
          <p:cNvSpPr/>
          <p:nvPr/>
        </p:nvSpPr>
        <p:spPr>
          <a:xfrm>
            <a:off x="9393574" y="6081422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Regridding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899352" y="4170237"/>
            <a:ext cx="8939722" cy="1833755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New variables can be created using the assign method. This requires a lambda function. Operations are carried out per-grid-cell and </a:t>
            </a:r>
            <a:r>
              <a:rPr lang="en-GB" sz="1400" dirty="0" err="1" smtClean="0">
                <a:solidFill>
                  <a:srgbClr val="000000"/>
                </a:solidFill>
              </a:rPr>
              <a:t>timestep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endParaRPr lang="en-GB" sz="1400" b="1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ds.assign</a:t>
            </a:r>
            <a:r>
              <a:rPr lang="en-GB" sz="1400" b="1" dirty="0" smtClean="0">
                <a:solidFill>
                  <a:srgbClr val="000000"/>
                </a:solidFill>
              </a:rPr>
              <a:t>(new = lambda x: </a:t>
            </a:r>
            <a:r>
              <a:rPr lang="en-GB" sz="1400" b="1" dirty="0" err="1" smtClean="0">
                <a:solidFill>
                  <a:srgbClr val="000000"/>
                </a:solidFill>
              </a:rPr>
              <a:t>x.old</a:t>
            </a:r>
            <a:r>
              <a:rPr lang="en-GB" sz="1400" b="1" dirty="0" smtClean="0">
                <a:solidFill>
                  <a:srgbClr val="000000"/>
                </a:solidFill>
              </a:rPr>
              <a:t> + 10)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Calculate a new variable, which is just an old one plus 10.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ds.assign</a:t>
            </a:r>
            <a:r>
              <a:rPr lang="en-GB" sz="1400" b="1" dirty="0" smtClean="0">
                <a:solidFill>
                  <a:srgbClr val="000000"/>
                </a:solidFill>
              </a:rPr>
              <a:t>(new = lambda x: </a:t>
            </a:r>
            <a:r>
              <a:rPr lang="en-GB" sz="1400" b="1" dirty="0" err="1" smtClean="0">
                <a:solidFill>
                  <a:srgbClr val="000000"/>
                </a:solidFill>
              </a:rPr>
              <a:t>x.old</a:t>
            </a:r>
            <a:r>
              <a:rPr lang="en-GB" sz="1400" b="1" dirty="0" smtClean="0">
                <a:solidFill>
                  <a:srgbClr val="000000"/>
                </a:solidFill>
              </a:rPr>
              <a:t> &gt; </a:t>
            </a:r>
            <a:r>
              <a:rPr lang="en-GB" sz="1400" b="1" dirty="0" err="1" smtClean="0">
                <a:solidFill>
                  <a:srgbClr val="000000"/>
                </a:solidFill>
              </a:rPr>
              <a:t>spatial_mean</a:t>
            </a:r>
            <a:r>
              <a:rPr lang="en-GB" sz="1400" b="1" dirty="0" smtClean="0">
                <a:solidFill>
                  <a:srgbClr val="000000"/>
                </a:solidFill>
              </a:rPr>
              <a:t>(</a:t>
            </a:r>
            <a:r>
              <a:rPr lang="en-GB" sz="1400" b="1" dirty="0" err="1" smtClean="0">
                <a:solidFill>
                  <a:srgbClr val="000000"/>
                </a:solidFill>
              </a:rPr>
              <a:t>x.old</a:t>
            </a:r>
            <a:r>
              <a:rPr lang="en-GB" sz="1400" b="1" dirty="0" smtClean="0">
                <a:solidFill>
                  <a:srgbClr val="000000"/>
                </a:solidFill>
              </a:rPr>
              <a:t>))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Create a variable which identifies if a grid cell is higher than the spatial mean.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For more examples see the </a:t>
            </a:r>
            <a:r>
              <a:rPr lang="en-GB" sz="1400" dirty="0" err="1" smtClean="0">
                <a:solidFill>
                  <a:srgbClr val="000000"/>
                </a:solidFill>
              </a:rPr>
              <a:t>nctoolkit</a:t>
            </a:r>
            <a:r>
              <a:rPr lang="en-GB" sz="1400" dirty="0" smtClean="0">
                <a:solidFill>
                  <a:srgbClr val="000000"/>
                </a:solidFill>
              </a:rPr>
              <a:t> website.</a:t>
            </a:r>
          </a:p>
        </p:txBody>
      </p:sp>
      <p:sp>
        <p:nvSpPr>
          <p:cNvPr id="19" name="Shape 43"/>
          <p:cNvSpPr/>
          <p:nvPr/>
        </p:nvSpPr>
        <p:spPr>
          <a:xfrm>
            <a:off x="181317" y="333671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Vertical methods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250582" y="632238"/>
            <a:ext cx="4403519" cy="2264642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s.vertical_mean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Calculate vertical mean per grid-cell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ds.vertical_min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vertical </a:t>
            </a:r>
            <a:r>
              <a:rPr lang="en-GB" sz="1400" dirty="0" smtClean="0">
                <a:solidFill>
                  <a:srgbClr val="000000"/>
                </a:solidFill>
              </a:rPr>
              <a:t>minimum </a:t>
            </a:r>
            <a:r>
              <a:rPr lang="en-GB" sz="1400" dirty="0">
                <a:solidFill>
                  <a:srgbClr val="000000"/>
                </a:solidFill>
              </a:rPr>
              <a:t>per grid-cell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ds.vertical_max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vertical </a:t>
            </a:r>
            <a:r>
              <a:rPr lang="en-GB" sz="1400" dirty="0" smtClean="0">
                <a:solidFill>
                  <a:srgbClr val="000000"/>
                </a:solidFill>
              </a:rPr>
              <a:t>maximum </a:t>
            </a:r>
            <a:r>
              <a:rPr lang="en-GB" sz="1400" dirty="0">
                <a:solidFill>
                  <a:srgbClr val="000000"/>
                </a:solidFill>
              </a:rPr>
              <a:t>per grid-cell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ds.surface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Extract the top-cell, e.g. the sea-surface.</a:t>
            </a: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s.vertical_interp</a:t>
            </a:r>
            <a:r>
              <a:rPr lang="en-GB" sz="1400" b="1" dirty="0" smtClean="0">
                <a:solidFill>
                  <a:srgbClr val="000000"/>
                </a:solidFill>
              </a:rPr>
              <a:t>([10, 20,30])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Interpolate to a list of vertical depths.</a:t>
            </a:r>
          </a:p>
        </p:txBody>
      </p:sp>
      <p:sp>
        <p:nvSpPr>
          <p:cNvPr id="24" name="Shape 43"/>
          <p:cNvSpPr/>
          <p:nvPr/>
        </p:nvSpPr>
        <p:spPr>
          <a:xfrm>
            <a:off x="9412058" y="333671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Random hacks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451210" y="668506"/>
            <a:ext cx="4403519" cy="2695529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smtClean="0">
                <a:solidFill>
                  <a:srgbClr val="000000"/>
                </a:solidFill>
              </a:rPr>
              <a:t>ds.zip()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Zip dataset files.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ds.format</a:t>
            </a:r>
            <a:r>
              <a:rPr lang="en-GB" sz="1400" b="1" dirty="0" smtClean="0">
                <a:solidFill>
                  <a:srgbClr val="000000"/>
                </a:solidFill>
              </a:rPr>
              <a:t>(‘nc4’)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Change </a:t>
            </a:r>
            <a:r>
              <a:rPr lang="en-GB" sz="1400" dirty="0" err="1" smtClean="0">
                <a:solidFill>
                  <a:srgbClr val="000000"/>
                </a:solidFill>
              </a:rPr>
              <a:t>netCDF</a:t>
            </a:r>
            <a:r>
              <a:rPr lang="en-GB" sz="1400" dirty="0" smtClean="0">
                <a:solidFill>
                  <a:srgbClr val="000000"/>
                </a:solidFill>
              </a:rPr>
              <a:t> format of dataset files.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ds.set_missing</a:t>
            </a:r>
            <a:r>
              <a:rPr lang="en-GB" sz="1400" b="1" dirty="0" smtClean="0">
                <a:solidFill>
                  <a:srgbClr val="000000"/>
                </a:solidFill>
              </a:rPr>
              <a:t>([0, 100])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Set values within a range to missing.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ds.rename</a:t>
            </a:r>
            <a:r>
              <a:rPr lang="en-GB" sz="1400" b="1" dirty="0" smtClean="0">
                <a:solidFill>
                  <a:srgbClr val="000000"/>
                </a:solidFill>
              </a:rPr>
              <a:t>({‘old_foo’:’</a:t>
            </a:r>
            <a:r>
              <a:rPr lang="en-GB" sz="1400" b="1" dirty="0" err="1" smtClean="0">
                <a:solidFill>
                  <a:srgbClr val="000000"/>
                </a:solidFill>
              </a:rPr>
              <a:t>new_foo</a:t>
            </a:r>
            <a:r>
              <a:rPr lang="en-GB" sz="1400" b="1" dirty="0" smtClean="0">
                <a:solidFill>
                  <a:srgbClr val="000000"/>
                </a:solidFill>
              </a:rPr>
              <a:t>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Change the name of a variable.</a:t>
            </a:r>
            <a:endParaRPr lang="en-GB" sz="1400" b="1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ds.set_units</a:t>
            </a:r>
            <a:r>
              <a:rPr lang="en-GB" sz="1400" b="1" dirty="0" smtClean="0">
                <a:solidFill>
                  <a:srgbClr val="000000"/>
                </a:solidFill>
              </a:rPr>
              <a:t>({‘</a:t>
            </a:r>
            <a:r>
              <a:rPr lang="en-GB" sz="1400" b="1" dirty="0" err="1" smtClean="0">
                <a:solidFill>
                  <a:srgbClr val="000000"/>
                </a:solidFill>
              </a:rPr>
              <a:t>var</a:t>
            </a:r>
            <a:r>
              <a:rPr lang="en-GB" sz="1400" b="1" dirty="0" smtClean="0">
                <a:solidFill>
                  <a:srgbClr val="000000"/>
                </a:solidFill>
              </a:rPr>
              <a:t>’:’foo/s’)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Set </a:t>
            </a:r>
            <a:r>
              <a:rPr lang="en-GB" sz="1400" dirty="0" smtClean="0">
                <a:solidFill>
                  <a:srgbClr val="000000"/>
                </a:solidFill>
              </a:rPr>
              <a:t>the units for a variable.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ds.set_longnames</a:t>
            </a:r>
            <a:r>
              <a:rPr lang="en-GB" sz="1400" b="1" dirty="0" smtClean="0">
                <a:solidFill>
                  <a:srgbClr val="000000"/>
                </a:solidFill>
              </a:rPr>
              <a:t>({‘</a:t>
            </a:r>
            <a:r>
              <a:rPr lang="en-GB" sz="1400" b="1" dirty="0" err="1" smtClean="0">
                <a:solidFill>
                  <a:srgbClr val="000000"/>
                </a:solidFill>
              </a:rPr>
              <a:t>foo’:’a</a:t>
            </a:r>
            <a:r>
              <a:rPr lang="en-GB" sz="1400" b="1" dirty="0" smtClean="0">
                <a:solidFill>
                  <a:srgbClr val="000000"/>
                </a:solidFill>
              </a:rPr>
              <a:t> long foo’)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Set </a:t>
            </a:r>
            <a:r>
              <a:rPr lang="en-GB" sz="1400" dirty="0" smtClean="0">
                <a:solidFill>
                  <a:srgbClr val="000000"/>
                </a:solidFill>
              </a:rPr>
              <a:t>the long names for variables.</a:t>
            </a:r>
          </a:p>
        </p:txBody>
      </p:sp>
      <p:sp>
        <p:nvSpPr>
          <p:cNvPr id="26" name="Shape 43"/>
          <p:cNvSpPr/>
          <p:nvPr/>
        </p:nvSpPr>
        <p:spPr>
          <a:xfrm>
            <a:off x="4851935" y="3795418"/>
            <a:ext cx="9040590" cy="32128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Creating variables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950884" y="653356"/>
            <a:ext cx="4403519" cy="3126416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Spatial methods are calculated per time-step</a:t>
            </a:r>
          </a:p>
          <a:p>
            <a:pPr algn="l" rtl="0" latinLnBrk="1" hangingPunct="0"/>
            <a:endParaRPr lang="en-GB" sz="1400" b="1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ds.spatial_mean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Calculate the spatial mean.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ds.spatial_min</a:t>
            </a:r>
            <a:r>
              <a:rPr lang="en-GB" sz="1400" b="1" dirty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spatial </a:t>
            </a:r>
            <a:r>
              <a:rPr lang="en-GB" sz="1400" dirty="0" smtClean="0">
                <a:solidFill>
                  <a:srgbClr val="000000"/>
                </a:solidFill>
              </a:rPr>
              <a:t>minimum.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ds.spatial_max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spatial </a:t>
            </a:r>
            <a:r>
              <a:rPr lang="en-GB" sz="1400" dirty="0" smtClean="0">
                <a:solidFill>
                  <a:srgbClr val="000000"/>
                </a:solidFill>
              </a:rPr>
              <a:t>maximum.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ds.spatial_sum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spatial </a:t>
            </a:r>
            <a:r>
              <a:rPr lang="en-GB" sz="1400" dirty="0" smtClean="0">
                <a:solidFill>
                  <a:srgbClr val="000000"/>
                </a:solidFill>
              </a:rPr>
              <a:t>sum.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ds.zonal_mean</a:t>
            </a:r>
            <a:r>
              <a:rPr lang="en-GB" sz="1400" b="1" dirty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</a:t>
            </a:r>
            <a:r>
              <a:rPr lang="en-GB" sz="1400" dirty="0" smtClean="0">
                <a:solidFill>
                  <a:srgbClr val="000000"/>
                </a:solidFill>
              </a:rPr>
              <a:t>zonal mean.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ds.meridonial_mean</a:t>
            </a:r>
            <a:r>
              <a:rPr lang="en-GB" sz="1400" b="1" dirty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</a:t>
            </a:r>
            <a:r>
              <a:rPr lang="en-GB" sz="1400" dirty="0" err="1" smtClean="0">
                <a:solidFill>
                  <a:srgbClr val="000000"/>
                </a:solidFill>
              </a:rPr>
              <a:t>meridonial</a:t>
            </a:r>
            <a:r>
              <a:rPr lang="en-GB" sz="1400" dirty="0" smtClean="0">
                <a:solidFill>
                  <a:srgbClr val="000000"/>
                </a:solidFill>
              </a:rPr>
              <a:t> mean.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28" name="Shape 43"/>
          <p:cNvSpPr/>
          <p:nvPr/>
        </p:nvSpPr>
        <p:spPr>
          <a:xfrm>
            <a:off x="164422" y="3115194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Ensemble methods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240324" y="3385893"/>
            <a:ext cx="4403519" cy="2695529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Ensemble methods allow the comparison of files with the same </a:t>
            </a:r>
            <a:r>
              <a:rPr lang="en-GB" sz="1400" dirty="0" err="1" smtClean="0">
                <a:solidFill>
                  <a:srgbClr val="000000"/>
                </a:solidFill>
              </a:rPr>
              <a:t>timesteps</a:t>
            </a:r>
            <a:r>
              <a:rPr lang="en-GB" sz="1400" dirty="0" smtClean="0">
                <a:solidFill>
                  <a:srgbClr val="000000"/>
                </a:solidFill>
              </a:rPr>
              <a:t> and grid. Calculations are done per-grid-cell.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smtClean="0">
                <a:solidFill>
                  <a:srgbClr val="000000"/>
                </a:solidFill>
              </a:rPr>
              <a:t> 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ds.ensemble_mean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Calculate mean across an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ensemble.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ds.ensemble_max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</a:t>
            </a:r>
            <a:r>
              <a:rPr lang="en-GB" sz="1400" dirty="0" smtClean="0">
                <a:solidFill>
                  <a:srgbClr val="000000"/>
                </a:solidFill>
              </a:rPr>
              <a:t>maximum </a:t>
            </a:r>
            <a:r>
              <a:rPr lang="en-GB" sz="1400" dirty="0">
                <a:solidFill>
                  <a:srgbClr val="000000"/>
                </a:solidFill>
              </a:rPr>
              <a:t>across an ensemble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ds.ensemble_min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</a:t>
            </a:r>
            <a:r>
              <a:rPr lang="en-GB" sz="1400" dirty="0" smtClean="0">
                <a:solidFill>
                  <a:srgbClr val="000000"/>
                </a:solidFill>
              </a:rPr>
              <a:t>minimum across </a:t>
            </a:r>
            <a:r>
              <a:rPr lang="en-GB" sz="1400" dirty="0">
                <a:solidFill>
                  <a:srgbClr val="000000"/>
                </a:solidFill>
              </a:rPr>
              <a:t>an ensemble.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ds.ensemble_range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</a:t>
            </a:r>
            <a:r>
              <a:rPr lang="en-GB" sz="1400" dirty="0" smtClean="0">
                <a:solidFill>
                  <a:srgbClr val="000000"/>
                </a:solidFill>
              </a:rPr>
              <a:t>range across </a:t>
            </a:r>
            <a:r>
              <a:rPr lang="en-GB" sz="1400" dirty="0">
                <a:solidFill>
                  <a:srgbClr val="000000"/>
                </a:solidFill>
              </a:rPr>
              <a:t>an ensemble.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</p:txBody>
      </p:sp>
      <p:sp>
        <p:nvSpPr>
          <p:cNvPr id="31" name="Shape 43"/>
          <p:cNvSpPr/>
          <p:nvPr/>
        </p:nvSpPr>
        <p:spPr>
          <a:xfrm>
            <a:off x="4835613" y="321916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Spatial methods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4925119" y="6386537"/>
            <a:ext cx="4403519" cy="3988191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Multi-dataset methods let you add/subtract dataset from others so long as their grids and </a:t>
            </a:r>
            <a:r>
              <a:rPr lang="en-GB" sz="1400" dirty="0" err="1" smtClean="0">
                <a:solidFill>
                  <a:srgbClr val="000000"/>
                </a:solidFill>
              </a:rPr>
              <a:t>timesteps</a:t>
            </a:r>
            <a:r>
              <a:rPr lang="en-GB" sz="1400" dirty="0" smtClean="0">
                <a:solidFill>
                  <a:srgbClr val="000000"/>
                </a:solidFill>
              </a:rPr>
              <a:t> are compatible. Calculations carried out per-</a:t>
            </a:r>
            <a:r>
              <a:rPr lang="en-GB" sz="1400" dirty="0" err="1" smtClean="0">
                <a:solidFill>
                  <a:srgbClr val="000000"/>
                </a:solidFill>
              </a:rPr>
              <a:t>timestep</a:t>
            </a:r>
            <a:r>
              <a:rPr lang="en-GB" sz="1400" dirty="0" smtClean="0">
                <a:solidFill>
                  <a:srgbClr val="000000"/>
                </a:solidFill>
              </a:rPr>
              <a:t> and grid cell</a:t>
            </a:r>
          </a:p>
          <a:p>
            <a:pPr algn="l" rtl="0" latinLnBrk="1" hangingPunct="0"/>
            <a:endParaRPr lang="en-GB" sz="1400" b="1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ds.add</a:t>
            </a:r>
            <a:r>
              <a:rPr lang="en-GB" sz="1400" b="1" dirty="0" smtClean="0">
                <a:solidFill>
                  <a:srgbClr val="000000"/>
                </a:solidFill>
              </a:rPr>
              <a:t>(ds1)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Add one dataset to another.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ds.subtract</a:t>
            </a:r>
            <a:r>
              <a:rPr lang="en-GB" sz="1400" b="1" dirty="0" smtClean="0">
                <a:solidFill>
                  <a:srgbClr val="000000"/>
                </a:solidFill>
              </a:rPr>
              <a:t>(ds1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Subtract one </a:t>
            </a:r>
            <a:r>
              <a:rPr lang="en-GB" sz="1400" dirty="0">
                <a:solidFill>
                  <a:srgbClr val="000000"/>
                </a:solidFill>
              </a:rPr>
              <a:t>dataset </a:t>
            </a:r>
            <a:r>
              <a:rPr lang="en-GB" sz="1400" dirty="0" smtClean="0">
                <a:solidFill>
                  <a:srgbClr val="000000"/>
                </a:solidFill>
              </a:rPr>
              <a:t>from </a:t>
            </a:r>
            <a:r>
              <a:rPr lang="en-GB" sz="1400" dirty="0">
                <a:solidFill>
                  <a:srgbClr val="000000"/>
                </a:solidFill>
              </a:rPr>
              <a:t>another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ds.multiply</a:t>
            </a:r>
            <a:r>
              <a:rPr lang="en-GB" sz="1400" b="1" dirty="0" smtClean="0">
                <a:solidFill>
                  <a:srgbClr val="000000"/>
                </a:solidFill>
              </a:rPr>
              <a:t>(ds1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Multiply a dataset by another.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ds.divide</a:t>
            </a:r>
            <a:r>
              <a:rPr lang="en-GB" sz="1400" b="1" dirty="0" smtClean="0">
                <a:solidFill>
                  <a:srgbClr val="000000"/>
                </a:solidFill>
              </a:rPr>
              <a:t>(ds1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Divide </a:t>
            </a:r>
            <a:r>
              <a:rPr lang="en-GB" sz="1400" dirty="0">
                <a:solidFill>
                  <a:srgbClr val="000000"/>
                </a:solidFill>
              </a:rPr>
              <a:t>a dataset by another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smtClean="0">
                <a:solidFill>
                  <a:srgbClr val="000000"/>
                </a:solidFill>
              </a:rPr>
              <a:t>ds.gt(ds1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Do a dataset’s values exceed another’s?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ds.lt</a:t>
            </a:r>
            <a:r>
              <a:rPr lang="en-GB" sz="1400" b="1" dirty="0" smtClean="0">
                <a:solidFill>
                  <a:srgbClr val="000000"/>
                </a:solidFill>
              </a:rPr>
              <a:t>(ds1)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Are </a:t>
            </a:r>
            <a:r>
              <a:rPr lang="en-GB" sz="1400" dirty="0">
                <a:solidFill>
                  <a:srgbClr val="000000"/>
                </a:solidFill>
              </a:rPr>
              <a:t>a dataset’s values </a:t>
            </a:r>
            <a:r>
              <a:rPr lang="en-GB" sz="1400" dirty="0" smtClean="0">
                <a:solidFill>
                  <a:srgbClr val="000000"/>
                </a:solidFill>
              </a:rPr>
              <a:t>less than another’s?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33" name="Shape 43"/>
          <p:cNvSpPr/>
          <p:nvPr/>
        </p:nvSpPr>
        <p:spPr>
          <a:xfrm>
            <a:off x="4867484" y="6081422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="" xmlns:ma14="http://schemas.microsoft.com/office/mac/drawingml/2011/main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Multi-dataset methods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9451209" y="6386537"/>
            <a:ext cx="4403519" cy="2695529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ds.regrid</a:t>
            </a:r>
            <a:r>
              <a:rPr lang="en-GB" sz="1400" b="1" dirty="0" smtClean="0">
                <a:solidFill>
                  <a:srgbClr val="000000"/>
                </a:solidFill>
              </a:rPr>
              <a:t>(‘foo.nc’)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</a:t>
            </a:r>
            <a:r>
              <a:rPr lang="en-GB" sz="1400" dirty="0" err="1" smtClean="0">
                <a:solidFill>
                  <a:srgbClr val="000000"/>
                </a:solidFill>
              </a:rPr>
              <a:t>Regrid</a:t>
            </a:r>
            <a:r>
              <a:rPr lang="en-GB" sz="1400" dirty="0" smtClean="0">
                <a:solidFill>
                  <a:srgbClr val="000000"/>
                </a:solidFill>
              </a:rPr>
              <a:t> to a file’s grid.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ds.regrid</a:t>
            </a:r>
            <a:r>
              <a:rPr lang="en-GB" sz="1400" b="1" dirty="0" smtClean="0">
                <a:solidFill>
                  <a:srgbClr val="000000"/>
                </a:solidFill>
              </a:rPr>
              <a:t>(ds2)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err="1">
                <a:solidFill>
                  <a:srgbClr val="000000"/>
                </a:solidFill>
              </a:rPr>
              <a:t>Regrid</a:t>
            </a:r>
            <a:r>
              <a:rPr lang="en-GB" sz="1400" dirty="0">
                <a:solidFill>
                  <a:srgbClr val="000000"/>
                </a:solidFill>
              </a:rPr>
              <a:t> to </a:t>
            </a:r>
            <a:r>
              <a:rPr lang="en-GB" sz="1400" dirty="0" smtClean="0">
                <a:solidFill>
                  <a:srgbClr val="000000"/>
                </a:solidFill>
              </a:rPr>
              <a:t>another dataset’s grid</a:t>
            </a:r>
            <a:r>
              <a:rPr lang="en-GB" sz="1400" dirty="0">
                <a:solidFill>
                  <a:srgbClr val="000000"/>
                </a:solidFill>
              </a:rPr>
              <a:t>.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ds.to_latlon</a:t>
            </a:r>
            <a:r>
              <a:rPr lang="en-GB" sz="1400" b="1" dirty="0" smtClean="0">
                <a:solidFill>
                  <a:srgbClr val="000000"/>
                </a:solidFill>
              </a:rPr>
              <a:t>(</a:t>
            </a:r>
            <a:r>
              <a:rPr lang="en-GB" sz="1400" b="1" dirty="0" err="1" smtClean="0">
                <a:solidFill>
                  <a:srgbClr val="000000"/>
                </a:solidFill>
              </a:rPr>
              <a:t>lon</a:t>
            </a:r>
            <a:r>
              <a:rPr lang="en-GB" sz="1400" b="1" dirty="0" smtClean="0">
                <a:solidFill>
                  <a:srgbClr val="000000"/>
                </a:solidFill>
              </a:rPr>
              <a:t> = [</a:t>
            </a:r>
            <a:r>
              <a:rPr lang="en-GB" sz="1400" b="1" dirty="0" err="1" smtClean="0">
                <a:solidFill>
                  <a:srgbClr val="000000"/>
                </a:solidFill>
              </a:rPr>
              <a:t>lon_min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lon_max</a:t>
            </a:r>
            <a:r>
              <a:rPr lang="en-GB" sz="1400" b="1" dirty="0" smtClean="0">
                <a:solidFill>
                  <a:srgbClr val="000000"/>
                </a:solidFill>
              </a:rPr>
              <a:t>],</a:t>
            </a:r>
          </a:p>
          <a:p>
            <a:pPr algn="l" rtl="0" latinLnBrk="1" hangingPunct="0"/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b="1" dirty="0" smtClean="0">
                <a:solidFill>
                  <a:srgbClr val="000000"/>
                </a:solidFill>
              </a:rPr>
              <a:t>	</a:t>
            </a:r>
            <a:r>
              <a:rPr lang="en-GB" sz="1400" b="1" dirty="0" err="1" smtClean="0">
                <a:solidFill>
                  <a:srgbClr val="000000"/>
                </a:solidFill>
              </a:rPr>
              <a:t>lat</a:t>
            </a:r>
            <a:r>
              <a:rPr lang="en-GB" sz="1400" b="1" dirty="0" smtClean="0">
                <a:solidFill>
                  <a:srgbClr val="000000"/>
                </a:solidFill>
              </a:rPr>
              <a:t> = [</a:t>
            </a:r>
            <a:r>
              <a:rPr lang="en-GB" sz="1400" b="1" dirty="0" err="1" smtClean="0">
                <a:solidFill>
                  <a:srgbClr val="000000"/>
                </a:solidFill>
              </a:rPr>
              <a:t>lat_min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lat_max</a:t>
            </a:r>
            <a:r>
              <a:rPr lang="en-GB" sz="1400" b="1" dirty="0" smtClean="0">
                <a:solidFill>
                  <a:srgbClr val="000000"/>
                </a:solidFill>
              </a:rPr>
              <a:t>], </a:t>
            </a:r>
          </a:p>
          <a:p>
            <a:pPr algn="l" rtl="0" latinLnBrk="1" hangingPunct="0"/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b="1" dirty="0" smtClean="0">
                <a:solidFill>
                  <a:srgbClr val="000000"/>
                </a:solidFill>
              </a:rPr>
              <a:t>	res = [</a:t>
            </a:r>
            <a:r>
              <a:rPr lang="en-GB" sz="1400" b="1" dirty="0" err="1" smtClean="0">
                <a:solidFill>
                  <a:srgbClr val="000000"/>
                </a:solidFill>
              </a:rPr>
              <a:t>lon_res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lat_res</a:t>
            </a:r>
            <a:r>
              <a:rPr lang="en-GB" sz="1400" b="1" dirty="0" smtClean="0">
                <a:solidFill>
                  <a:srgbClr val="000000"/>
                </a:solidFill>
              </a:rPr>
              <a:t>])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err="1">
                <a:solidFill>
                  <a:srgbClr val="000000"/>
                </a:solidFill>
              </a:rPr>
              <a:t>Regrid</a:t>
            </a:r>
            <a:r>
              <a:rPr lang="en-GB" sz="1400" dirty="0">
                <a:solidFill>
                  <a:srgbClr val="000000"/>
                </a:solidFill>
              </a:rPr>
              <a:t> to </a:t>
            </a:r>
            <a:r>
              <a:rPr lang="en-GB" sz="1400" dirty="0" smtClean="0">
                <a:solidFill>
                  <a:srgbClr val="000000"/>
                </a:solidFill>
              </a:rPr>
              <a:t>a regular </a:t>
            </a:r>
            <a:r>
              <a:rPr lang="en-GB" sz="1400" dirty="0" err="1" smtClean="0">
                <a:solidFill>
                  <a:srgbClr val="000000"/>
                </a:solidFill>
              </a:rPr>
              <a:t>latlon</a:t>
            </a:r>
            <a:r>
              <a:rPr lang="en-GB" sz="1400" dirty="0" smtClean="0">
                <a:solidFill>
                  <a:srgbClr val="000000"/>
                </a:solidFill>
              </a:rPr>
              <a:t> grid, with specified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err="1" smtClean="0">
                <a:solidFill>
                  <a:srgbClr val="000000"/>
                </a:solidFill>
              </a:rPr>
              <a:t>latlon</a:t>
            </a:r>
            <a:r>
              <a:rPr lang="en-GB" sz="1400" dirty="0" smtClean="0">
                <a:solidFill>
                  <a:srgbClr val="000000"/>
                </a:solidFill>
              </a:rPr>
              <a:t> ranges and resolutions.</a:t>
            </a: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s.resample_grid</a:t>
            </a:r>
            <a:r>
              <a:rPr lang="en-GB" sz="1400" b="1" dirty="0" smtClean="0">
                <a:solidFill>
                  <a:srgbClr val="000000"/>
                </a:solidFill>
              </a:rPr>
              <a:t>(2</a:t>
            </a:r>
            <a:r>
              <a:rPr lang="en-GB" sz="1400" b="1" dirty="0" smtClean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Resample, selecting everything other </a:t>
            </a:r>
            <a:r>
              <a:rPr lang="en-GB" sz="1400" dirty="0" err="1" smtClean="0">
                <a:solidFill>
                  <a:srgbClr val="000000"/>
                </a:solidFill>
              </a:rPr>
              <a:t>lon</a:t>
            </a:r>
            <a:r>
              <a:rPr lang="en-GB" sz="1400" dirty="0" smtClean="0">
                <a:solidFill>
                  <a:srgbClr val="000000"/>
                </a:solidFill>
              </a:rPr>
              <a:t>/</a:t>
            </a:r>
            <a:r>
              <a:rPr lang="en-GB" sz="1400" dirty="0" err="1" smtClean="0">
                <a:solidFill>
                  <a:srgbClr val="000000"/>
                </a:solidFill>
              </a:rPr>
              <a:t>lat</a:t>
            </a:r>
            <a:r>
              <a:rPr lang="en-GB" sz="1400" dirty="0" smtClean="0">
                <a:solidFill>
                  <a:srgbClr val="000000"/>
                </a:solidFill>
              </a:rPr>
              <a:t> 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grid cell</a:t>
            </a:r>
            <a:endParaRPr lang="en-GB" sz="1400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120684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124</TotalTime>
  <Words>1043</Words>
  <Application>Microsoft Office PowerPoint</Application>
  <PresentationFormat>Custom</PresentationFormat>
  <Paragraphs>192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Adobe Gothic Std B</vt:lpstr>
      <vt:lpstr>Avenir Book</vt:lpstr>
      <vt:lpstr>Helvetica Light</vt:lpstr>
      <vt:lpstr>Source Sans Pro</vt:lpstr>
      <vt:lpstr>Source Sans Pro Light</vt:lpstr>
      <vt:lpstr>Source Sans Pro Semibold</vt:lpstr>
      <vt:lpstr>White</vt:lpstr>
      <vt:lpstr>nctoolkit Cheat Sheet 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Four Column layout  Cheat Sheet</dc:title>
  <dc:creator>Kopacka Ian</dc:creator>
  <cp:lastModifiedBy>Robert Wilson</cp:lastModifiedBy>
  <cp:revision>95</cp:revision>
  <dcterms:modified xsi:type="dcterms:W3CDTF">2021-04-06T16:32:28Z</dcterms:modified>
</cp:coreProperties>
</file>