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96" r:id="rId1"/>
  </p:sldMasterIdLst>
  <p:notesMasterIdLst>
    <p:notesMasterId r:id="rId13"/>
  </p:notesMasterIdLst>
  <p:sldIdLst>
    <p:sldId id="283" r:id="rId2"/>
    <p:sldId id="293" r:id="rId3"/>
    <p:sldId id="294" r:id="rId4"/>
    <p:sldId id="295" r:id="rId5"/>
    <p:sldId id="296" r:id="rId6"/>
    <p:sldId id="303" r:id="rId7"/>
    <p:sldId id="302" r:id="rId8"/>
    <p:sldId id="297" r:id="rId9"/>
    <p:sldId id="301" r:id="rId10"/>
    <p:sldId id="298" r:id="rId11"/>
    <p:sldId id="299" r:id="rId12"/>
  </p:sldIdLst>
  <p:sldSz cx="12192000" cy="6858000"/>
  <p:notesSz cx="6858000" cy="9144000"/>
  <p:embeddedFontLst>
    <p:embeddedFont>
      <p:font typeface="Cascadia Mono" panose="020B0604020202020204" charset="0"/>
      <p:regular r:id="rId14"/>
      <p:bold r:id="rId15"/>
      <p:italic r:id="rId16"/>
      <p:boldItalic r:id="rId17"/>
    </p:embeddedFont>
    <p:embeddedFont>
      <p:font typeface="Frutiger LT Com 45 Light" panose="020B0303030504090204" charset="0"/>
      <p:regular r:id="rId18"/>
      <p:bold r:id="rId19"/>
      <p:italic r:id="rId20"/>
      <p:boldItalic r:id="rId21"/>
    </p:embeddedFont>
  </p:embeddedFontLst>
  <p:defaultTextStyle>
    <a:defPPr>
      <a:defRPr lang="de-DE"/>
    </a:defPPr>
    <a:lvl1pPr marL="0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77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53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30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06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883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060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236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413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4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2DD55F3-8C7B-4F86-A96F-762E4D9DA3AB}" v="221" dt="2024-06-14T10:22:50.784"/>
    <p1510:client id="{41B351A4-3E45-34FF-C18B-99D3CDCF7B09}" v="8" dt="2024-06-13T11:22:38.670"/>
    <p1510:client id="{E2B9C2EC-F37C-FFB2-1DB8-994FC972213E}" v="11" dt="2024-06-13T19:24:08.734"/>
    <p1510:client id="{F60523BE-2671-B44D-969A-1CD3155EA5B4}" v="7" dt="2024-06-13T11:19:48.00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2160"/>
        <p:guide pos="3840"/>
      </p:guideLst>
    </p:cSldViewPr>
  </p:slide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CDBCAC-5F00-47F0-BBE7-4862A47AF8BE}" type="datetimeFigureOut">
              <a:rPr lang="de-DE" smtClean="0"/>
              <a:t>27.06.2024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99ADF2-3AF6-4B39-998B-734B6150863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746659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77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53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30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06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883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060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236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413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99ADF2-3AF6-4B39-998B-734B61508636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57405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99ADF2-3AF6-4B39-998B-734B61508636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60839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5021789" y="2625272"/>
            <a:ext cx="6669050" cy="1621645"/>
          </a:xfrm>
        </p:spPr>
        <p:txBody>
          <a:bodyPr/>
          <a:lstStyle>
            <a:lvl1pPr marL="0" marR="0" indent="0" algn="l" defTabSz="914353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400" b="0">
                <a:solidFill>
                  <a:schemeClr val="bg1"/>
                </a:solidFill>
              </a:defRPr>
            </a:lvl1pPr>
          </a:lstStyle>
          <a:p>
            <a:pPr marL="0" marR="0" lvl="0" indent="0" algn="l" defTabSz="914353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/>
              <a:t>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5021789" y="4797152"/>
            <a:ext cx="7997096" cy="1087508"/>
          </a:xfrm>
        </p:spPr>
        <p:txBody>
          <a:bodyPr/>
          <a:lstStyle>
            <a:lvl1pPr marL="0" indent="0" algn="l">
              <a:buNone/>
              <a:defRPr sz="2200" b="1" i="1">
                <a:solidFill>
                  <a:schemeClr val="bg1"/>
                </a:solidFill>
              </a:defRPr>
            </a:lvl1pPr>
            <a:lvl2pPr marL="4571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err="1"/>
              <a:t>name</a:t>
            </a:r>
            <a:endParaRPr lang="de-DE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3DB8EE18-2E52-6B68-B755-11BF0A3FA9B0}"/>
              </a:ext>
            </a:extLst>
          </p:cNvPr>
          <p:cNvSpPr/>
          <p:nvPr userDrawn="1"/>
        </p:nvSpPr>
        <p:spPr>
          <a:xfrm>
            <a:off x="0" y="3546"/>
            <a:ext cx="4476338" cy="68650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93B5C74E-22AE-085C-1DCC-AA214B12E4C6}"/>
              </a:ext>
            </a:extLst>
          </p:cNvPr>
          <p:cNvSpPr txBox="1"/>
          <p:nvPr userDrawn="1"/>
        </p:nvSpPr>
        <p:spPr>
          <a:xfrm>
            <a:off x="407368" y="6421858"/>
            <a:ext cx="38164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>
                <a:solidFill>
                  <a:schemeClr val="tx2"/>
                </a:solidFill>
              </a:rPr>
              <a:t>Fachgruppe Informatik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FBC05138-1EF8-AB34-F36B-3D6604BAF9A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4619" y="836712"/>
            <a:ext cx="3467100" cy="86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7658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_Inhalt_Fließ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spcBef>
                <a:spcPts val="0"/>
              </a:spcBef>
              <a:spcAft>
                <a:spcPts val="1200"/>
              </a:spcAft>
              <a:buFontTx/>
              <a:buNone/>
              <a:defRPr/>
            </a:lvl1pPr>
            <a:lvl2pPr marL="457631" indent="0">
              <a:spcBef>
                <a:spcPts val="0"/>
              </a:spcBef>
              <a:spcAft>
                <a:spcPts val="1200"/>
              </a:spcAft>
              <a:buFontTx/>
              <a:buNone/>
              <a:defRPr/>
            </a:lvl2pPr>
            <a:lvl3pPr marL="914354" indent="0">
              <a:spcBef>
                <a:spcPts val="0"/>
              </a:spcBef>
              <a:spcAft>
                <a:spcPts val="1200"/>
              </a:spcAft>
              <a:buFontTx/>
              <a:buNone/>
              <a:defRPr/>
            </a:lvl3pPr>
            <a:lvl4pPr marL="1371530" indent="0">
              <a:spcBef>
                <a:spcPts val="0"/>
              </a:spcBef>
              <a:spcAft>
                <a:spcPts val="1200"/>
              </a:spcAft>
              <a:buFontTx/>
              <a:buNone/>
              <a:defRPr/>
            </a:lvl4pPr>
            <a:lvl5pPr marL="1828707" indent="0">
              <a:spcBef>
                <a:spcPts val="0"/>
              </a:spcBef>
              <a:spcAft>
                <a:spcPts val="1200"/>
              </a:spcAft>
              <a:buFontTx/>
              <a:buNone/>
              <a:defRPr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D5AAE-ECFE-40DE-B45A-7BF3FB7F7E57}" type="datetime1">
              <a:rPr lang="de-DE" smtClean="0"/>
              <a:t>27.06.2024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632997" y="6426003"/>
            <a:ext cx="7890576" cy="241001"/>
          </a:xfrm>
        </p:spPr>
        <p:txBody>
          <a:bodyPr/>
          <a:lstStyle/>
          <a:p>
            <a:r>
              <a:rPr lang="de-DE"/>
              <a:t>Knowledge Graph Lab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EEE4B-4F13-4B3B-896D-98344C2D1A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8929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_Inhalt_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96000" y="1289252"/>
            <a:ext cx="10224000" cy="394032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96000" y="1916832"/>
            <a:ext cx="10224000" cy="4176464"/>
          </a:xfrm>
        </p:spPr>
        <p:txBody>
          <a:bodyPr/>
          <a:lstStyle>
            <a:lvl1pPr>
              <a:spcBef>
                <a:spcPts val="0"/>
              </a:spcBef>
              <a:spcAft>
                <a:spcPts val="1200"/>
              </a:spcAft>
              <a:defRPr/>
            </a:lvl1pPr>
            <a:lvl2pPr>
              <a:spcBef>
                <a:spcPts val="0"/>
              </a:spcBef>
              <a:spcAft>
                <a:spcPts val="1200"/>
              </a:spcAft>
              <a:defRPr/>
            </a:lvl2pPr>
            <a:lvl3pPr>
              <a:spcBef>
                <a:spcPts val="0"/>
              </a:spcBef>
              <a:spcAft>
                <a:spcPts val="1200"/>
              </a:spcAft>
              <a:defRPr/>
            </a:lvl3pPr>
            <a:lvl4pPr>
              <a:spcBef>
                <a:spcPts val="0"/>
              </a:spcBef>
              <a:spcAft>
                <a:spcPts val="1200"/>
              </a:spcAft>
              <a:defRPr/>
            </a:lvl4pPr>
            <a:lvl5pPr>
              <a:spcBef>
                <a:spcPts val="0"/>
              </a:spcBef>
              <a:spcAft>
                <a:spcPts val="1200"/>
              </a:spcAft>
              <a:defRPr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D5AAE-ECFE-40DE-B45A-7BF3FB7F7E57}" type="datetime1">
              <a:rPr lang="de-DE" smtClean="0"/>
              <a:t>27.06.2024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629424" y="6426003"/>
            <a:ext cx="7890576" cy="241001"/>
          </a:xfrm>
        </p:spPr>
        <p:txBody>
          <a:bodyPr/>
          <a:lstStyle/>
          <a:p>
            <a:r>
              <a:rPr lang="de-DE"/>
              <a:t>Knowledge Graph Lab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EEE4B-4F13-4B3B-896D-98344C2D1A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2542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296000" y="1258548"/>
            <a:ext cx="10224000" cy="39403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296000" y="1818973"/>
            <a:ext cx="10224000" cy="393328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967541" y="6426003"/>
            <a:ext cx="1248139" cy="24100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>
                <a:solidFill>
                  <a:srgbClr val="00549F"/>
                </a:solidFill>
              </a:defRPr>
            </a:lvl1pPr>
          </a:lstStyle>
          <a:p>
            <a:fld id="{5E779D04-331B-4B08-BFF7-475F2F4F9928}" type="datetime1">
              <a:rPr lang="de-DE" smtClean="0"/>
              <a:pPr/>
              <a:t>27.06.2024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629424" y="6426003"/>
            <a:ext cx="7890576" cy="24100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900" b="1">
                <a:solidFill>
                  <a:srgbClr val="00549F"/>
                </a:solidFill>
              </a:defRPr>
            </a:lvl1pPr>
          </a:lstStyle>
          <a:p>
            <a:r>
              <a:rPr lang="de-DE" err="1"/>
              <a:t>Knowldege</a:t>
            </a:r>
            <a:r>
              <a:rPr lang="de-DE"/>
              <a:t> Graph Lab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55440" y="6426003"/>
            <a:ext cx="553693" cy="24100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 b="1">
                <a:solidFill>
                  <a:srgbClr val="00549F"/>
                </a:solidFill>
              </a:defRPr>
            </a:lvl1pPr>
          </a:lstStyle>
          <a:p>
            <a:fld id="{242EEE4B-4F13-4B3B-896D-98344C2D1A3F}" type="slidenum">
              <a:rPr lang="de-DE" smtClean="0"/>
              <a:pPr/>
              <a:t>‹Nr.›</a:t>
            </a:fld>
            <a:endParaRPr lang="de-DE"/>
          </a:p>
        </p:txBody>
      </p:sp>
      <p:cxnSp>
        <p:nvCxnSpPr>
          <p:cNvPr id="10" name="Gerade Verbindung 9"/>
          <p:cNvCxnSpPr/>
          <p:nvPr userDrawn="1"/>
        </p:nvCxnSpPr>
        <p:spPr>
          <a:xfrm>
            <a:off x="1296000" y="997834"/>
            <a:ext cx="102240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Gerade Verbindung 10"/>
          <p:cNvCxnSpPr/>
          <p:nvPr userDrawn="1"/>
        </p:nvCxnSpPr>
        <p:spPr>
          <a:xfrm>
            <a:off x="720000" y="6282000"/>
            <a:ext cx="10800000" cy="0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oliennummernplatzhalter 5"/>
          <p:cNvSpPr txBox="1">
            <a:spLocks/>
          </p:cNvSpPr>
          <p:nvPr userDrawn="1"/>
        </p:nvSpPr>
        <p:spPr>
          <a:xfrm>
            <a:off x="715567" y="6426003"/>
            <a:ext cx="431456" cy="24100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de-DE"/>
            </a:defPPr>
            <a:lvl1pPr marL="0" algn="l" defTabSz="914353" rtl="0" eaLnBrk="1" latinLnBrk="0" hangingPunct="1">
              <a:defRPr sz="9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177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53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30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06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83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060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236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413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900">
                <a:solidFill>
                  <a:srgbClr val="00549F"/>
                </a:solidFill>
              </a:rPr>
              <a:t>Slide</a:t>
            </a:r>
          </a:p>
        </p:txBody>
      </p:sp>
      <p:sp>
        <p:nvSpPr>
          <p:cNvPr id="12" name="Textplatzhalter 7"/>
          <p:cNvSpPr txBox="1">
            <a:spLocks/>
          </p:cNvSpPr>
          <p:nvPr userDrawn="1"/>
        </p:nvSpPr>
        <p:spPr>
          <a:xfrm>
            <a:off x="6945452" y="759510"/>
            <a:ext cx="4561681" cy="216322"/>
          </a:xfrm>
          <a:prstGeom prst="rect">
            <a:avLst/>
          </a:prstGeom>
        </p:spPr>
        <p:txBody>
          <a:bodyPr lIns="0" tIns="0" rIns="0" bIns="0"/>
          <a:lstStyle>
            <a:lvl1pPr marL="0" indent="0" algn="r" defTabSz="914353" rtl="0" eaLnBrk="1" latinLnBrk="0" hangingPunct="1">
              <a:spcBef>
                <a:spcPct val="20000"/>
              </a:spcBef>
              <a:buClr>
                <a:schemeClr val="accent5"/>
              </a:buClr>
              <a:buFont typeface="Symbol" panose="05050102010706020507" pitchFamily="18" charset="2"/>
              <a:buNone/>
              <a:defRPr sz="1000" b="1" kern="1200" cap="none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693143" indent="-235512" algn="l" defTabSz="914353" rtl="0" eaLnBrk="1" latinLnBrk="0" hangingPunct="1">
              <a:spcBef>
                <a:spcPct val="20000"/>
              </a:spcBef>
              <a:buClr>
                <a:schemeClr val="accent5"/>
              </a:buClr>
              <a:buFont typeface="Symbol" panose="05050102010706020507" pitchFamily="18" charset="2"/>
              <a:buChar char="-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42" indent="-228588" algn="l" defTabSz="914353" rtl="0" eaLnBrk="1" latinLnBrk="0" hangingPunct="1">
              <a:spcBef>
                <a:spcPct val="20000"/>
              </a:spcBef>
              <a:buClr>
                <a:schemeClr val="accent5"/>
              </a:buClr>
              <a:buFont typeface="Symbol" panose="05050102010706020507" pitchFamily="18" charset="2"/>
              <a:buChar char="-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18" indent="-228588" algn="l" defTabSz="914353" rtl="0" eaLnBrk="1" latinLnBrk="0" hangingPunct="1">
              <a:spcBef>
                <a:spcPct val="20000"/>
              </a:spcBef>
              <a:buClr>
                <a:schemeClr val="accent5"/>
              </a:buClr>
              <a:buFont typeface="Symbol" panose="05050102010706020507" pitchFamily="18" charset="2"/>
              <a:buChar char="-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295" indent="-228588" algn="l" defTabSz="914353" rtl="0" eaLnBrk="1" latinLnBrk="0" hangingPunct="1">
              <a:spcBef>
                <a:spcPct val="20000"/>
              </a:spcBef>
              <a:buClr>
                <a:schemeClr val="accent5"/>
              </a:buClr>
              <a:buFont typeface="Symbol" panose="05050102010706020507" pitchFamily="18" charset="2"/>
              <a:buChar char="-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471" indent="-228588" algn="l" defTabSz="9143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48" indent="-228588" algn="l" defTabSz="9143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5" indent="-228588" algn="l" defTabSz="9143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1" indent="-228588" algn="l" defTabSz="9143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b="0">
                <a:solidFill>
                  <a:srgbClr val="00549F"/>
                </a:solidFill>
              </a:rPr>
              <a:t>Fachgruppe Informatik</a:t>
            </a:r>
            <a:endParaRPr lang="de-DE">
              <a:solidFill>
                <a:srgbClr val="00549F"/>
              </a:solidFill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D53CC2A-D115-AE6E-13F5-251798B407B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296000" y="190996"/>
            <a:ext cx="3467100" cy="86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1972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/>
  <p:txStyles>
    <p:titleStyle>
      <a:lvl1pPr algn="l" defTabSz="914353" rtl="0" eaLnBrk="1" latinLnBrk="0" hangingPunct="1">
        <a:spcBef>
          <a:spcPct val="0"/>
        </a:spcBef>
        <a:buNone/>
        <a:defRPr sz="2200" b="1" kern="1200">
          <a:solidFill>
            <a:srgbClr val="00549F"/>
          </a:solidFill>
          <a:latin typeface="+mj-lt"/>
          <a:ea typeface="+mj-ea"/>
          <a:cs typeface="+mj-cs"/>
        </a:defRPr>
      </a:lvl1pPr>
    </p:titleStyle>
    <p:bodyStyle>
      <a:lvl1pPr marL="250022" indent="-250022" algn="l" defTabSz="914353" rtl="0" eaLnBrk="1" latinLnBrk="0" hangingPunct="1">
        <a:spcBef>
          <a:spcPct val="20000"/>
        </a:spcBef>
        <a:buClr>
          <a:srgbClr val="00549F"/>
        </a:buClr>
        <a:buFont typeface="Symbol" panose="05050102010706020507" pitchFamily="18" charset="2"/>
        <a:buChar char="-"/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693143" indent="-235512" algn="l" defTabSz="914353" rtl="0" eaLnBrk="1" latinLnBrk="0" hangingPunct="1">
        <a:spcBef>
          <a:spcPct val="20000"/>
        </a:spcBef>
        <a:buClr>
          <a:srgbClr val="00549F"/>
        </a:buClr>
        <a:buFont typeface="Symbol" panose="05050102010706020507" pitchFamily="18" charset="2"/>
        <a:buChar char="-"/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2" indent="-228588" algn="l" defTabSz="914353" rtl="0" eaLnBrk="1" latinLnBrk="0" hangingPunct="1">
        <a:spcBef>
          <a:spcPct val="20000"/>
        </a:spcBef>
        <a:buClr>
          <a:schemeClr val="accent5"/>
        </a:buClr>
        <a:buFont typeface="Symbol" panose="05050102010706020507" pitchFamily="18" charset="2"/>
        <a:buChar char="-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18" indent="-228588" algn="l" defTabSz="914353" rtl="0" eaLnBrk="1" latinLnBrk="0" hangingPunct="1">
        <a:spcBef>
          <a:spcPct val="20000"/>
        </a:spcBef>
        <a:buClr>
          <a:schemeClr val="accent5"/>
        </a:buClr>
        <a:buFont typeface="Symbol" panose="05050102010706020507" pitchFamily="18" charset="2"/>
        <a:buChar char="-"/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5" indent="-228588" algn="l" defTabSz="914353" rtl="0" eaLnBrk="1" latinLnBrk="0" hangingPunct="1">
        <a:spcBef>
          <a:spcPct val="20000"/>
        </a:spcBef>
        <a:buClr>
          <a:schemeClr val="accent5"/>
        </a:buClr>
        <a:buFont typeface="Symbol" panose="05050102010706020507" pitchFamily="18" charset="2"/>
        <a:buChar char="-"/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1" indent="-228588" algn="l" defTabSz="914353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48" indent="-228588" algn="l" defTabSz="914353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5" indent="-228588" algn="l" defTabSz="914353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1" indent="-228588" algn="l" defTabSz="914353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7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6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36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CC84B372-3CE1-4F0F-F16C-C18322BF559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b="1" err="1"/>
              <a:t>Semantification</a:t>
            </a:r>
            <a:r>
              <a:rPr lang="de-DE" b="1"/>
              <a:t> Infrastructure (Graph </a:t>
            </a:r>
            <a:r>
              <a:rPr lang="de-DE" b="1" err="1"/>
              <a:t>Traversal</a:t>
            </a:r>
            <a:r>
              <a:rPr lang="de-DE" b="1"/>
              <a:t> Library)</a:t>
            </a:r>
            <a:br>
              <a:rPr lang="de-DE" b="1"/>
            </a:br>
            <a:r>
              <a:rPr lang="de-DE"/>
              <a:t>Knowledge Graph Lab</a:t>
            </a:r>
          </a:p>
        </p:txBody>
      </p:sp>
      <p:sp>
        <p:nvSpPr>
          <p:cNvPr id="9" name="Untertitel 8">
            <a:extLst>
              <a:ext uri="{FF2B5EF4-FFF2-40B4-BE49-F238E27FC236}">
                <a16:creationId xmlns:a16="http://schemas.microsoft.com/office/drawing/2014/main" id="{393E2D97-27DE-354D-49ED-0EBFC929F3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21789" y="5770492"/>
            <a:ext cx="7997096" cy="1087508"/>
          </a:xfrm>
        </p:spPr>
        <p:txBody>
          <a:bodyPr/>
          <a:lstStyle/>
          <a:p>
            <a:r>
              <a:rPr lang="de-DE"/>
              <a:t>Jan </a:t>
            </a:r>
            <a:r>
              <a:rPr lang="de-DE" err="1"/>
              <a:t>Heesemann</a:t>
            </a:r>
            <a:r>
              <a:rPr lang="de-DE"/>
              <a:t>, Marcel Grün, </a:t>
            </a:r>
          </a:p>
          <a:p>
            <a:r>
              <a:rPr lang="de-DE"/>
              <a:t>Joep </a:t>
            </a:r>
            <a:r>
              <a:rPr lang="de-DE" err="1"/>
              <a:t>Geuskens</a:t>
            </a:r>
            <a:r>
              <a:rPr lang="de-DE"/>
              <a:t>, Nikita </a:t>
            </a:r>
            <a:r>
              <a:rPr lang="de-DE" err="1"/>
              <a:t>Averitchev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0122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38D6AD1B-9E7D-E949-E653-D4231E85FB2B}"/>
              </a:ext>
            </a:extLst>
          </p:cNvPr>
          <p:cNvSpPr/>
          <p:nvPr/>
        </p:nvSpPr>
        <p:spPr>
          <a:xfrm>
            <a:off x="1199456" y="1844824"/>
            <a:ext cx="10441160" cy="1440160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5B027BC-BD9D-8812-3D58-74DB93BC78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Todo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8B71DB8-B66F-B14A-E3B3-78DA4265EF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D5AAE-ECFE-40DE-B45A-7BF3FB7F7E57}" type="datetime1">
              <a:rPr lang="de-DE" smtClean="0"/>
              <a:t>27.06.2024</a:t>
            </a:fld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656D69A-EE8B-5515-B7F4-4CFAD2BC5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EEE4B-4F13-4B3B-896D-98344C2D1A3F}" type="slidenum">
              <a:rPr lang="de-DE" smtClean="0"/>
              <a:t>10</a:t>
            </a:fld>
            <a:endParaRPr lang="de-DE"/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6B4FF9F3-E9F3-5F75-38B5-3483B0C8BA51}"/>
              </a:ext>
            </a:extLst>
          </p:cNvPr>
          <p:cNvSpPr txBox="1">
            <a:spLocks/>
          </p:cNvSpPr>
          <p:nvPr/>
        </p:nvSpPr>
        <p:spPr>
          <a:xfrm>
            <a:off x="1332286" y="1844824"/>
            <a:ext cx="10224000" cy="417646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250022" indent="-250022" algn="l" defTabSz="914353" rtl="0" eaLnBrk="1" latinLnBrk="0" hangingPunct="1">
              <a:spcBef>
                <a:spcPts val="0"/>
              </a:spcBef>
              <a:spcAft>
                <a:spcPts val="1200"/>
              </a:spcAft>
              <a:buClr>
                <a:srgbClr val="00549F"/>
              </a:buClr>
              <a:buFont typeface="Symbol" panose="05050102010706020507" pitchFamily="18" charset="2"/>
              <a:buChar char="-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3143" indent="-235512" algn="l" defTabSz="914353" rtl="0" eaLnBrk="1" latinLnBrk="0" hangingPunct="1">
              <a:spcBef>
                <a:spcPts val="0"/>
              </a:spcBef>
              <a:spcAft>
                <a:spcPts val="1200"/>
              </a:spcAft>
              <a:buClr>
                <a:srgbClr val="00549F"/>
              </a:buClr>
              <a:buFont typeface="Symbol" panose="05050102010706020507" pitchFamily="18" charset="2"/>
              <a:buChar char="-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42" indent="-228588" algn="l" defTabSz="914353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accent5"/>
              </a:buClr>
              <a:buFont typeface="Symbol" panose="05050102010706020507" pitchFamily="18" charset="2"/>
              <a:buChar char="-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18" indent="-228588" algn="l" defTabSz="914353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accent5"/>
              </a:buClr>
              <a:buFont typeface="Symbol" panose="05050102010706020507" pitchFamily="18" charset="2"/>
              <a:buChar char="-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295" indent="-228588" algn="l" defTabSz="914353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accent5"/>
              </a:buClr>
              <a:buFont typeface="Symbol" panose="05050102010706020507" pitchFamily="18" charset="2"/>
              <a:buChar char="-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471" indent="-228588" algn="l" defTabSz="9143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48" indent="-228588" algn="l" defTabSz="9143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5" indent="-228588" algn="l" defTabSz="9143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1" indent="-228588" algn="l" defTabSz="9143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Symbol" panose="05050102010706020507" pitchFamily="18" charset="2"/>
              <a:buNone/>
            </a:pPr>
            <a:r>
              <a:rPr lang="en-GB" b="1"/>
              <a:t>Integration of Data Source Connectors</a:t>
            </a:r>
          </a:p>
          <a:p>
            <a:pPr marL="249555" indent="-249555"/>
            <a:r>
              <a:rPr lang="en-GB"/>
              <a:t>Task: Develop connectors for at least two different data source types (e.g., file system, PDF files, etc.) to integrate external data into the knowledge graph.</a:t>
            </a:r>
          </a:p>
          <a:p>
            <a:pPr marL="249555" indent="-249555"/>
            <a:r>
              <a:rPr lang="en-GB"/>
              <a:t>Milestone: Implementation and testing of data source connectors.</a:t>
            </a:r>
          </a:p>
          <a:p>
            <a:pPr marL="0" indent="0">
              <a:buFont typeface="Symbol" panose="05050102010706020507" pitchFamily="18" charset="2"/>
              <a:buNone/>
            </a:pPr>
            <a:r>
              <a:rPr lang="en-GB" b="1"/>
              <a:t>Development of Gremlin-like Traversal Language</a:t>
            </a:r>
          </a:p>
          <a:p>
            <a:pPr marL="249555" indent="-249555"/>
            <a:r>
              <a:rPr lang="en-GB"/>
              <a:t>Task: Implement a user-friendly traversal language similar to Gremlin, entirely in Python.</a:t>
            </a:r>
          </a:p>
          <a:p>
            <a:pPr marL="249555" indent="-249555"/>
            <a:r>
              <a:rPr lang="en-GB"/>
              <a:t>Milestone: Completion of the traversal language implementation.</a:t>
            </a:r>
          </a:p>
          <a:p>
            <a:pPr marL="0" indent="0">
              <a:buFont typeface="Symbol" panose="05050102010706020507" pitchFamily="18" charset="2"/>
              <a:buNone/>
            </a:pPr>
            <a:r>
              <a:rPr lang="en-GB" b="1"/>
              <a:t>Backlog</a:t>
            </a:r>
          </a:p>
          <a:p>
            <a:pPr marL="249555" indent="-249555"/>
            <a:r>
              <a:rPr lang="en-GB"/>
              <a:t>Graph Visualization</a:t>
            </a:r>
          </a:p>
          <a:p>
            <a:pPr marL="249555" indent="-249555"/>
            <a:r>
              <a:rPr lang="en-GB"/>
              <a:t>Optimization Strategies</a:t>
            </a:r>
          </a:p>
          <a:p>
            <a:pPr marL="249555" indent="-249555"/>
            <a:r>
              <a:rPr lang="en-GB"/>
              <a:t>GUI</a:t>
            </a:r>
          </a:p>
          <a:p>
            <a:pPr marL="249555" indent="-249555">
              <a:buFont typeface="Symbol" pitchFamily="2" charset="2"/>
              <a:buChar char="-"/>
            </a:pPr>
            <a:endParaRPr lang="en-GB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A34A722C-FD3A-1D4E-B454-6F7AD64314F0}"/>
              </a:ext>
            </a:extLst>
          </p:cNvPr>
          <p:cNvSpPr/>
          <p:nvPr/>
        </p:nvSpPr>
        <p:spPr>
          <a:xfrm>
            <a:off x="1127448" y="4581128"/>
            <a:ext cx="8496944" cy="1601700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Grafik 12" descr="Abzeichen Tick1 mit einfarbiger Füllung">
            <a:extLst>
              <a:ext uri="{FF2B5EF4-FFF2-40B4-BE49-F238E27FC236}">
                <a16:creationId xmlns:a16="http://schemas.microsoft.com/office/drawing/2014/main" id="{FEF261D4-F5EE-A9CE-6A68-6EF2EE275F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31704" y="4775572"/>
            <a:ext cx="648072" cy="648072"/>
          </a:xfrm>
          <a:prstGeom prst="rect">
            <a:avLst/>
          </a:prstGeom>
        </p:spPr>
      </p:pic>
      <p:sp>
        <p:nvSpPr>
          <p:cNvPr id="14" name="Rechteck 13">
            <a:extLst>
              <a:ext uri="{FF2B5EF4-FFF2-40B4-BE49-F238E27FC236}">
                <a16:creationId xmlns:a16="http://schemas.microsoft.com/office/drawing/2014/main" id="{7B4D8C62-C126-6B3F-B19D-62A08C247D24}"/>
              </a:ext>
            </a:extLst>
          </p:cNvPr>
          <p:cNvSpPr/>
          <p:nvPr/>
        </p:nvSpPr>
        <p:spPr>
          <a:xfrm>
            <a:off x="1187420" y="3353166"/>
            <a:ext cx="10441160" cy="1083946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40100438-92C4-D6DF-F521-2EAAFB3939D2}"/>
              </a:ext>
            </a:extLst>
          </p:cNvPr>
          <p:cNvSpPr/>
          <p:nvPr/>
        </p:nvSpPr>
        <p:spPr>
          <a:xfrm>
            <a:off x="8832304" y="4357452"/>
            <a:ext cx="1368152" cy="64807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/>
              <a:t>optional</a:t>
            </a:r>
            <a:endParaRPr lang="en-GB"/>
          </a:p>
        </p:txBody>
      </p: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CDD10E3D-0F89-136D-3EE1-1204BA25ED28}"/>
              </a:ext>
            </a:extLst>
          </p:cNvPr>
          <p:cNvGrpSpPr/>
          <p:nvPr/>
        </p:nvGrpSpPr>
        <p:grpSpPr>
          <a:xfrm>
            <a:off x="11118691" y="1440109"/>
            <a:ext cx="914400" cy="914400"/>
            <a:chOff x="10438800" y="958392"/>
            <a:chExt cx="914400" cy="914400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94561D4B-ACAA-9B7E-4F02-87656473B90E}"/>
                </a:ext>
              </a:extLst>
            </p:cNvPr>
            <p:cNvSpPr/>
            <p:nvPr/>
          </p:nvSpPr>
          <p:spPr>
            <a:xfrm>
              <a:off x="10643972" y="1146607"/>
              <a:ext cx="504056" cy="53797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0" name="Grafik 9" descr="Abzeichen Tick1 mit einfarbiger Füllung">
              <a:extLst>
                <a:ext uri="{FF2B5EF4-FFF2-40B4-BE49-F238E27FC236}">
                  <a16:creationId xmlns:a16="http://schemas.microsoft.com/office/drawing/2014/main" id="{F45D5B5A-D653-4044-5B03-7B59A7D6817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0438800" y="958392"/>
              <a:ext cx="914400" cy="914400"/>
            </a:xfrm>
            <a:prstGeom prst="rect">
              <a:avLst/>
            </a:prstGeom>
          </p:spPr>
        </p:pic>
      </p:grpSp>
      <p:sp>
        <p:nvSpPr>
          <p:cNvPr id="17" name="Oval 16">
            <a:extLst>
              <a:ext uri="{FF2B5EF4-FFF2-40B4-BE49-F238E27FC236}">
                <a16:creationId xmlns:a16="http://schemas.microsoft.com/office/drawing/2014/main" id="{892EF077-B014-05EC-E51B-7A013D64C665}"/>
              </a:ext>
            </a:extLst>
          </p:cNvPr>
          <p:cNvSpPr/>
          <p:nvPr/>
        </p:nvSpPr>
        <p:spPr>
          <a:xfrm>
            <a:off x="10634167" y="3219574"/>
            <a:ext cx="1584175" cy="72008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/>
              <a:t>In Progress</a:t>
            </a:r>
            <a:endParaRPr lang="en-GB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054A5789-BE8A-D8B2-C3E6-C29BAC0520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32997" y="6426003"/>
            <a:ext cx="7890576" cy="241001"/>
          </a:xfrm>
        </p:spPr>
        <p:txBody>
          <a:bodyPr/>
          <a:lstStyle/>
          <a:p>
            <a:r>
              <a:rPr lang="de-DE"/>
              <a:t>Knowledge Graph Lab</a:t>
            </a:r>
          </a:p>
        </p:txBody>
      </p:sp>
    </p:spTree>
    <p:extLst>
      <p:ext uri="{BB962C8B-B14F-4D97-AF65-F5344CB8AC3E}">
        <p14:creationId xmlns:p14="http://schemas.microsoft.com/office/powerpoint/2010/main" val="3238465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9DFEF58-E0B4-CFA9-25C5-DA203356F6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D5AAE-ECFE-40DE-B45A-7BF3FB7F7E57}" type="datetime1">
              <a:rPr lang="de-DE" smtClean="0"/>
              <a:t>27.06.2024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C808429-B936-0D1D-20AC-C5284AC8D5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Knowledge Graph Lab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B9B97F9-03C8-F61D-0B8A-5AC67F586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EEE4B-4F13-4B3B-896D-98344C2D1A3F}" type="slidenum">
              <a:rPr lang="de-DE" smtClean="0"/>
              <a:t>11</a:t>
            </a:fld>
            <a:endParaRPr lang="de-DE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28A74619-DAAC-80C2-D9DC-AFAB653A2A58}"/>
              </a:ext>
            </a:extLst>
          </p:cNvPr>
          <p:cNvSpPr/>
          <p:nvPr/>
        </p:nvSpPr>
        <p:spPr>
          <a:xfrm>
            <a:off x="3611724" y="2670111"/>
            <a:ext cx="4968552" cy="122413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/>
              <a:t>Thank you for your attention!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9263949-082C-636C-A6F7-A36027D5B12F}"/>
              </a:ext>
            </a:extLst>
          </p:cNvPr>
          <p:cNvSpPr/>
          <p:nvPr/>
        </p:nvSpPr>
        <p:spPr>
          <a:xfrm>
            <a:off x="7032104" y="3429000"/>
            <a:ext cx="3572536" cy="1440160"/>
          </a:xfrm>
          <a:prstGeom prst="ellips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de-DE"/>
              <a:t>Questions/</a:t>
            </a:r>
            <a:r>
              <a:rPr lang="de-DE" err="1"/>
              <a:t>Suggestions</a:t>
            </a:r>
            <a:r>
              <a:rPr lang="de-DE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586443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410E0AF-0B77-F2D2-4BC9-FECF97AF6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Background &amp; Motivation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1C3CD6E-9C54-8DE2-CE39-1E7473DC15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6000" y="1772816"/>
            <a:ext cx="10224000" cy="4176464"/>
          </a:xfrm>
        </p:spPr>
        <p:txBody>
          <a:bodyPr/>
          <a:lstStyle/>
          <a:p>
            <a:pPr marL="0" indent="0">
              <a:buNone/>
            </a:pPr>
            <a:r>
              <a:rPr lang="de-DE" sz="1600" b="1"/>
              <a:t>Problem</a:t>
            </a:r>
            <a:r>
              <a:rPr lang="de-DE" sz="1600"/>
              <a:t>: </a:t>
            </a:r>
            <a:r>
              <a:rPr lang="de-DE" sz="1600" err="1"/>
              <a:t>Traversing</a:t>
            </a:r>
            <a:r>
              <a:rPr lang="de-DE" sz="1600"/>
              <a:t> and </a:t>
            </a:r>
            <a:r>
              <a:rPr lang="de-DE" sz="1600" err="1"/>
              <a:t>integrating</a:t>
            </a:r>
            <a:r>
              <a:rPr lang="de-DE" sz="1600"/>
              <a:t> </a:t>
            </a:r>
            <a:r>
              <a:rPr lang="de-DE" sz="1600" err="1"/>
              <a:t>data</a:t>
            </a:r>
            <a:r>
              <a:rPr lang="de-DE" sz="1600"/>
              <a:t> </a:t>
            </a:r>
            <a:r>
              <a:rPr lang="de-DE" sz="1600" err="1"/>
              <a:t>within</a:t>
            </a:r>
            <a:r>
              <a:rPr lang="de-DE" sz="1600"/>
              <a:t> </a:t>
            </a:r>
            <a:r>
              <a:rPr lang="de-DE" sz="1600" err="1"/>
              <a:t>subsets</a:t>
            </a:r>
            <a:r>
              <a:rPr lang="de-DE" sz="1600"/>
              <a:t> </a:t>
            </a:r>
            <a:r>
              <a:rPr lang="de-DE" sz="1600" err="1"/>
              <a:t>of</a:t>
            </a:r>
            <a:r>
              <a:rPr lang="de-DE" sz="1600"/>
              <a:t> Knowledge Graphs (KGs) </a:t>
            </a:r>
            <a:r>
              <a:rPr lang="de-DE" sz="1600" err="1"/>
              <a:t>poses</a:t>
            </a:r>
            <a:r>
              <a:rPr lang="de-DE" sz="1600"/>
              <a:t> </a:t>
            </a:r>
            <a:r>
              <a:rPr lang="de-DE" sz="1600" err="1"/>
              <a:t>challenges</a:t>
            </a:r>
            <a:r>
              <a:rPr lang="de-DE" sz="1600"/>
              <a:t>, </a:t>
            </a:r>
            <a:r>
              <a:rPr lang="de-DE" sz="1600" err="1"/>
              <a:t>hindering</a:t>
            </a:r>
            <a:r>
              <a:rPr lang="de-DE" sz="1600"/>
              <a:t> </a:t>
            </a:r>
            <a:r>
              <a:rPr lang="de-DE" sz="1600" err="1"/>
              <a:t>efficient</a:t>
            </a:r>
            <a:r>
              <a:rPr lang="de-DE" sz="1600"/>
              <a:t> </a:t>
            </a:r>
            <a:r>
              <a:rPr lang="de-DE" sz="1600" err="1"/>
              <a:t>analysis</a:t>
            </a:r>
            <a:r>
              <a:rPr lang="de-DE" sz="1600"/>
              <a:t> and </a:t>
            </a:r>
            <a:r>
              <a:rPr lang="de-DE" sz="1600" err="1"/>
              <a:t>navigation</a:t>
            </a:r>
            <a:endParaRPr lang="de-DE" sz="1600"/>
          </a:p>
          <a:p>
            <a:pPr marL="0" indent="0">
              <a:buNone/>
            </a:pPr>
            <a:r>
              <a:rPr lang="en-GB" sz="1600"/>
              <a:t>Challenges with existing approaches:</a:t>
            </a:r>
          </a:p>
          <a:p>
            <a:r>
              <a:rPr lang="en-GB" sz="1600"/>
              <a:t>Traditional query languages like SPARQL are </a:t>
            </a:r>
            <a:r>
              <a:rPr lang="en-GB" sz="1600" b="1"/>
              <a:t>cumbersome</a:t>
            </a:r>
            <a:r>
              <a:rPr lang="en-GB" sz="1600"/>
              <a:t> on navigation tasks within KG subsets.</a:t>
            </a:r>
          </a:p>
          <a:p>
            <a:r>
              <a:rPr lang="en-GB" sz="1600"/>
              <a:t>Real-world KG use cases involve </a:t>
            </a:r>
            <a:r>
              <a:rPr lang="en-GB" sz="1600" b="1"/>
              <a:t>heterogeneous data sources </a:t>
            </a:r>
            <a:r>
              <a:rPr lang="en-GB" sz="1600"/>
              <a:t>requiring diverse parsing and integration methods.</a:t>
            </a:r>
          </a:p>
          <a:p>
            <a:r>
              <a:rPr lang="en-GB" sz="1600"/>
              <a:t>Connecting entities across sources often requires complex round-trip queries based on identifiers like URNs, leading to time-consuming processes.</a:t>
            </a:r>
          </a:p>
          <a:p>
            <a:pPr marL="0" indent="0">
              <a:buNone/>
            </a:pPr>
            <a:endParaRPr lang="en-GB" sz="1600"/>
          </a:p>
          <a:p>
            <a:endParaRPr lang="en-GB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08B548A-4CF5-0EB6-219E-5BDA07DC15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D5AAE-ECFE-40DE-B45A-7BF3FB7F7E57}" type="datetime1">
              <a:rPr lang="de-DE" smtClean="0"/>
              <a:t>27.06.2024</a:t>
            </a:fld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BE59EE2-3E21-A530-B21E-4367988D88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EEE4B-4F13-4B3B-896D-98344C2D1A3F}" type="slidenum">
              <a:rPr lang="de-DE" smtClean="0"/>
              <a:t>2</a:t>
            </a:fld>
            <a:endParaRPr lang="de-DE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0F7D97F1-87D2-9BB5-C000-87C2C83D892F}"/>
              </a:ext>
            </a:extLst>
          </p:cNvPr>
          <p:cNvSpPr txBox="1"/>
          <p:nvPr/>
        </p:nvSpPr>
        <p:spPr>
          <a:xfrm>
            <a:off x="2994064" y="4149080"/>
            <a:ext cx="59886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/>
              <a:t>Query</a:t>
            </a:r>
            <a:r>
              <a:rPr lang="en-GB" sz="1600"/>
              <a:t>: Find all distinct book titles that are liked by friends of Alice.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15069322-F337-9A0E-2701-BBAE3C42EC53}"/>
              </a:ext>
            </a:extLst>
          </p:cNvPr>
          <p:cNvSpPr/>
          <p:nvPr/>
        </p:nvSpPr>
        <p:spPr>
          <a:xfrm>
            <a:off x="911424" y="4149080"/>
            <a:ext cx="10873208" cy="2016224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Grafik 11" descr="Ein Bild, das Text, Screenshot, Schrift enthält.&#10;&#10;Automatisch generierte Beschreibung">
            <a:extLst>
              <a:ext uri="{FF2B5EF4-FFF2-40B4-BE49-F238E27FC236}">
                <a16:creationId xmlns:a16="http://schemas.microsoft.com/office/drawing/2014/main" id="{C3237EB3-50AC-58EF-D5B0-A05BE38E6EE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941"/>
          <a:stretch/>
        </p:blipFill>
        <p:spPr>
          <a:xfrm>
            <a:off x="1542480" y="4427493"/>
            <a:ext cx="3617416" cy="1377771"/>
          </a:xfrm>
          <a:prstGeom prst="rect">
            <a:avLst/>
          </a:prstGeom>
        </p:spPr>
      </p:pic>
      <p:pic>
        <p:nvPicPr>
          <p:cNvPr id="14" name="Grafik 13" descr="Ein Bild, das Text, Screenshot, Schrift enthält.&#10;&#10;Automatisch generierte Beschreibung">
            <a:extLst>
              <a:ext uri="{FF2B5EF4-FFF2-40B4-BE49-F238E27FC236}">
                <a16:creationId xmlns:a16="http://schemas.microsoft.com/office/drawing/2014/main" id="{D1469C2C-27D1-149B-625E-6D7D7AB913A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447"/>
          <a:stretch/>
        </p:blipFill>
        <p:spPr>
          <a:xfrm>
            <a:off x="6916006" y="4427492"/>
            <a:ext cx="4220554" cy="1377771"/>
          </a:xfrm>
          <a:prstGeom prst="rect">
            <a:avLst/>
          </a:prstGeom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id="{2C66A303-4B3F-E1CC-D7AE-E1443DE1C973}"/>
              </a:ext>
            </a:extLst>
          </p:cNvPr>
          <p:cNvSpPr txBox="1"/>
          <p:nvPr/>
        </p:nvSpPr>
        <p:spPr>
          <a:xfrm>
            <a:off x="8181309" y="5775894"/>
            <a:ext cx="962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Gremlin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7B095C0C-5A5E-AF4C-10E9-6FB1A78FDAA1}"/>
              </a:ext>
            </a:extLst>
          </p:cNvPr>
          <p:cNvSpPr txBox="1"/>
          <p:nvPr/>
        </p:nvSpPr>
        <p:spPr>
          <a:xfrm>
            <a:off x="2200719" y="5769763"/>
            <a:ext cx="9498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SPARQL</a:t>
            </a:r>
          </a:p>
        </p:txBody>
      </p:sp>
      <p:pic>
        <p:nvPicPr>
          <p:cNvPr id="1026" name="Picture 2" descr="TinkerPop Documentation">
            <a:extLst>
              <a:ext uri="{FF2B5EF4-FFF2-40B4-BE49-F238E27FC236}">
                <a16:creationId xmlns:a16="http://schemas.microsoft.com/office/drawing/2014/main" id="{B60B89D0-6013-5A38-F8F4-15D516B84B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2344" y="5769763"/>
            <a:ext cx="343591" cy="364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New SPARQL Endpoint - Census">
            <a:extLst>
              <a:ext uri="{FF2B5EF4-FFF2-40B4-BE49-F238E27FC236}">
                <a16:creationId xmlns:a16="http://schemas.microsoft.com/office/drawing/2014/main" id="{F4FB7839-7C2A-D50E-8D87-B56C5F1D67E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97" t="14226" r="30512" b="12077"/>
          <a:stretch/>
        </p:blipFill>
        <p:spPr bwMode="auto">
          <a:xfrm>
            <a:off x="3161285" y="5781515"/>
            <a:ext cx="383574" cy="342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B7EB094-9395-26D0-3101-8DC892B6A7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32997" y="6426003"/>
            <a:ext cx="7890576" cy="241001"/>
          </a:xfrm>
        </p:spPr>
        <p:txBody>
          <a:bodyPr/>
          <a:lstStyle/>
          <a:p>
            <a:r>
              <a:rPr lang="de-DE"/>
              <a:t>Knowledge Graph Lab</a:t>
            </a:r>
          </a:p>
        </p:txBody>
      </p:sp>
    </p:spTree>
    <p:extLst>
      <p:ext uri="{BB962C8B-B14F-4D97-AF65-F5344CB8AC3E}">
        <p14:creationId xmlns:p14="http://schemas.microsoft.com/office/powerpoint/2010/main" val="1285263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A2CBBB-56AC-AB13-02F8-28A63616A6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Background &amp; Motivation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ED88AEA-E5C1-7F25-6C6C-DF7990EA00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0" tIns="0" rIns="0" bIns="0" rtlCol="0" anchor="t">
            <a:noAutofit/>
          </a:bodyPr>
          <a:lstStyle/>
          <a:p>
            <a:pPr marL="249555" indent="-249555"/>
            <a:r>
              <a:rPr lang="en-GB"/>
              <a:t>Existing Python graph libraries either </a:t>
            </a:r>
            <a:r>
              <a:rPr lang="en-GB" b="1"/>
              <a:t>rely on external services </a:t>
            </a:r>
            <a:r>
              <a:rPr lang="en-GB"/>
              <a:t>for traversal execution, limiting control and integration, or offer limited traversal APIs without a user-friendly query interface.</a:t>
            </a:r>
            <a:endParaRPr lang="en-US"/>
          </a:p>
          <a:p>
            <a:pPr marL="249555" indent="-249555"/>
            <a:r>
              <a:rPr lang="en-GB"/>
              <a:t>Libraries supporting traversal languages like Gremlin </a:t>
            </a:r>
            <a:r>
              <a:rPr lang="en-GB" b="1"/>
              <a:t>require separate infrastructure </a:t>
            </a:r>
            <a:r>
              <a:rPr lang="en-GB"/>
              <a:t>(e.g., Apache </a:t>
            </a:r>
            <a:r>
              <a:rPr lang="en-GB" err="1"/>
              <a:t>TinkerPop</a:t>
            </a:r>
            <a:r>
              <a:rPr lang="en-GB"/>
              <a:t> server), adding complexity.</a:t>
            </a:r>
          </a:p>
          <a:p>
            <a:pPr marL="249555" indent="-249555"/>
            <a:r>
              <a:rPr lang="en-GB"/>
              <a:t>Lack of a (native) Python library providing a </a:t>
            </a:r>
            <a:r>
              <a:rPr lang="en-GB" b="1"/>
              <a:t>user-friendly traversal language </a:t>
            </a:r>
            <a:r>
              <a:rPr lang="en-GB"/>
              <a:t>and seamless data integration for KG subsets.</a:t>
            </a:r>
          </a:p>
          <a:p>
            <a:pPr marL="0" indent="0">
              <a:buNone/>
            </a:pPr>
            <a:endParaRPr lang="en-GB"/>
          </a:p>
          <a:p>
            <a:pPr marL="249555" indent="-249555"/>
            <a:endParaRPr lang="en-GB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731B0E1-859B-3AB5-7840-1DDCC3AA7A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D5AAE-ECFE-40DE-B45A-7BF3FB7F7E57}" type="datetime1">
              <a:rPr lang="de-DE" smtClean="0"/>
              <a:t>27.06.2024</a:t>
            </a:fld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F2058F1-F4C6-FF7D-BBBF-5336C2B898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EEE4B-4F13-4B3B-896D-98344C2D1A3F}" type="slidenum">
              <a:rPr lang="de-DE" smtClean="0"/>
              <a:t>3</a:t>
            </a:fld>
            <a:endParaRPr lang="de-DE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C1E24A7B-11BD-3BF4-06E2-28163F4B2B6A}"/>
              </a:ext>
            </a:extLst>
          </p:cNvPr>
          <p:cNvSpPr/>
          <p:nvPr/>
        </p:nvSpPr>
        <p:spPr>
          <a:xfrm>
            <a:off x="1055440" y="4274774"/>
            <a:ext cx="10585176" cy="129397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/>
              <a:t>Develop a Python library addressing this gap by providing a </a:t>
            </a:r>
            <a:r>
              <a:rPr lang="en-GB" b="1"/>
              <a:t>Gremlin-like</a:t>
            </a:r>
            <a:r>
              <a:rPr lang="en-GB"/>
              <a:t> traversal language for </a:t>
            </a:r>
            <a:r>
              <a:rPr lang="en-GB" b="1"/>
              <a:t>intuitive exploration</a:t>
            </a:r>
            <a:r>
              <a:rPr lang="en-GB"/>
              <a:t> and functionalities to handle </a:t>
            </a:r>
            <a:r>
              <a:rPr lang="en-GB" b="1"/>
              <a:t>diverse data sources</a:t>
            </a:r>
            <a:r>
              <a:rPr lang="en-GB"/>
              <a:t>, streamlining the process of working with KGs in Python.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6470883F-15CF-207F-9749-D4FA595C9BDD}"/>
              </a:ext>
            </a:extLst>
          </p:cNvPr>
          <p:cNvSpPr txBox="1"/>
          <p:nvPr/>
        </p:nvSpPr>
        <p:spPr>
          <a:xfrm>
            <a:off x="4387797" y="3813109"/>
            <a:ext cx="3427154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2400" b="1">
                <a:solidFill>
                  <a:schemeClr val="tx2"/>
                </a:solidFill>
              </a:rPr>
              <a:t>Objective: </a:t>
            </a:r>
            <a:r>
              <a:rPr lang="en-GB" sz="2400" b="1" err="1">
                <a:solidFill>
                  <a:schemeClr val="tx2"/>
                </a:solidFill>
              </a:rPr>
              <a:t>PyMogwai</a:t>
            </a:r>
            <a:endParaRPr lang="en-GB" b="1" err="1">
              <a:solidFill>
                <a:schemeClr val="tx2"/>
              </a:solidFill>
            </a:endParaRP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08C0034B-571A-D559-AEBA-72C8C665F7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32997" y="6426003"/>
            <a:ext cx="7890576" cy="241001"/>
          </a:xfrm>
        </p:spPr>
        <p:txBody>
          <a:bodyPr/>
          <a:lstStyle/>
          <a:p>
            <a:r>
              <a:rPr lang="de-DE"/>
              <a:t>Knowledge Graph Lab</a:t>
            </a:r>
          </a:p>
        </p:txBody>
      </p:sp>
    </p:spTree>
    <p:extLst>
      <p:ext uri="{BB962C8B-B14F-4D97-AF65-F5344CB8AC3E}">
        <p14:creationId xmlns:p14="http://schemas.microsoft.com/office/powerpoint/2010/main" val="1093758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872D3B6-0C97-39F7-F1EE-44A8FCD14D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Milestones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D45050F-000F-6050-BFC3-CB6ECA7D24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0" tIns="0" rIns="0" bIns="0" rtlCol="0" anchor="t">
            <a:noAutofit/>
          </a:bodyPr>
          <a:lstStyle/>
          <a:p>
            <a:pPr marL="0" indent="0">
              <a:buNone/>
            </a:pPr>
            <a:r>
              <a:rPr lang="en-GB" b="1"/>
              <a:t>Integration of Data Source Connectors</a:t>
            </a:r>
          </a:p>
          <a:p>
            <a:pPr marL="249555" indent="-249555"/>
            <a:r>
              <a:rPr lang="en-GB"/>
              <a:t>Task: Develop connectors for at least two different data source types (e.g., file system, PDF files, etc.) to integrate external data into the knowledge graph.</a:t>
            </a:r>
          </a:p>
          <a:p>
            <a:pPr marL="249555" indent="-249555"/>
            <a:r>
              <a:rPr lang="en-GB"/>
              <a:t>Milestone: Implementation and testing of data source connectors.</a:t>
            </a:r>
          </a:p>
          <a:p>
            <a:pPr marL="0" indent="0">
              <a:buNone/>
            </a:pPr>
            <a:r>
              <a:rPr lang="en-GB" b="1"/>
              <a:t>Development of Gremlin-like Traversal Language</a:t>
            </a:r>
          </a:p>
          <a:p>
            <a:pPr marL="249555" indent="-249555"/>
            <a:r>
              <a:rPr lang="en-GB"/>
              <a:t>Task: Implement a user-friendly traversal language similar to Gremlin, entirely in Python.</a:t>
            </a:r>
          </a:p>
          <a:p>
            <a:pPr marL="249555" indent="-249555"/>
            <a:r>
              <a:rPr lang="en-GB"/>
              <a:t>Milestone: Completion of the traversal language implementation.</a:t>
            </a:r>
          </a:p>
          <a:p>
            <a:pPr marL="0" indent="0">
              <a:buNone/>
            </a:pPr>
            <a:r>
              <a:rPr lang="en-GB" b="1"/>
              <a:t>Backlog</a:t>
            </a:r>
          </a:p>
          <a:p>
            <a:pPr marL="249555" indent="-249555"/>
            <a:r>
              <a:rPr lang="en-GB"/>
              <a:t>Graph Visualization</a:t>
            </a:r>
          </a:p>
          <a:p>
            <a:pPr marL="249555" indent="-249555"/>
            <a:r>
              <a:rPr lang="en-GB"/>
              <a:t>Optimization Strategies</a:t>
            </a:r>
          </a:p>
          <a:p>
            <a:pPr marL="249555" indent="-249555"/>
            <a:r>
              <a:rPr lang="en-GB"/>
              <a:t>GUI</a:t>
            </a:r>
          </a:p>
          <a:p>
            <a:pPr marL="249555" indent="-249555">
              <a:buFont typeface="Symbol" pitchFamily="2" charset="2"/>
              <a:buChar char="-"/>
            </a:pPr>
            <a:endParaRPr lang="en-GB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BB35C12-574B-C43C-9C9C-3D13A3C03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D5AAE-ECFE-40DE-B45A-7BF3FB7F7E57}" type="datetime1">
              <a:rPr lang="de-DE" smtClean="0"/>
              <a:t>27.06.2024</a:t>
            </a:fld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F4F9FE7-F883-3B25-7A93-F6164E388F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EEE4B-4F13-4B3B-896D-98344C2D1A3F}" type="slidenum">
              <a:rPr lang="de-DE" smtClean="0"/>
              <a:t>4</a:t>
            </a:fld>
            <a:endParaRPr lang="de-DE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A3E6FB9F-6CA4-5EBB-231B-47E5500F8115}"/>
              </a:ext>
            </a:extLst>
          </p:cNvPr>
          <p:cNvSpPr/>
          <p:nvPr/>
        </p:nvSpPr>
        <p:spPr>
          <a:xfrm>
            <a:off x="1127448" y="4581128"/>
            <a:ext cx="8496944" cy="158417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5DF5AF9-856B-103F-1920-A5058B159D73}"/>
              </a:ext>
            </a:extLst>
          </p:cNvPr>
          <p:cNvSpPr/>
          <p:nvPr/>
        </p:nvSpPr>
        <p:spPr>
          <a:xfrm>
            <a:off x="8832304" y="4357452"/>
            <a:ext cx="1368152" cy="64807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/>
              <a:t>optional</a:t>
            </a:r>
            <a:endParaRPr lang="en-GB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097E3664-E65F-51EA-4420-CBA2B801EE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32997" y="6426003"/>
            <a:ext cx="7890576" cy="241001"/>
          </a:xfrm>
        </p:spPr>
        <p:txBody>
          <a:bodyPr/>
          <a:lstStyle/>
          <a:p>
            <a:r>
              <a:rPr lang="de-DE"/>
              <a:t>Knowledge Graph Lab</a:t>
            </a:r>
          </a:p>
        </p:txBody>
      </p:sp>
    </p:spTree>
    <p:extLst>
      <p:ext uri="{BB962C8B-B14F-4D97-AF65-F5344CB8AC3E}">
        <p14:creationId xmlns:p14="http://schemas.microsoft.com/office/powerpoint/2010/main" val="2399821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88CC87-D70E-79C2-F09B-75A7BA4550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Integration</a:t>
            </a:r>
            <a:r>
              <a:rPr lang="en-GB" b="1"/>
              <a:t> of Data Source Connectors</a:t>
            </a:r>
            <a:endParaRPr lang="en-GB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7A01A8F-88E8-97F9-00E4-80A59D6E4A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0" tIns="0" rIns="0" bIns="0" rtlCol="0" anchor="t">
            <a:noAutofit/>
          </a:bodyPr>
          <a:lstStyle/>
          <a:p>
            <a:pPr marL="0" indent="0">
              <a:buNone/>
            </a:pPr>
            <a:r>
              <a:rPr lang="en-GB"/>
              <a:t>For the implementation of the Data Source Connectors, we used certain python libraries to open and parsing the files:</a:t>
            </a:r>
          </a:p>
          <a:p>
            <a:pPr marL="0" indent="0">
              <a:buNone/>
            </a:pPr>
            <a:endParaRPr lang="en-GB"/>
          </a:p>
          <a:p>
            <a:pPr marL="0" indent="0">
              <a:buNone/>
            </a:pPr>
            <a:endParaRPr lang="en-GB"/>
          </a:p>
          <a:p>
            <a:pPr marL="0" indent="0">
              <a:buNone/>
            </a:pPr>
            <a:endParaRPr lang="en-GB"/>
          </a:p>
          <a:p>
            <a:pPr marL="0" indent="0">
              <a:buNone/>
            </a:pPr>
            <a:endParaRPr lang="en-GB"/>
          </a:p>
          <a:p>
            <a:pPr marL="249555" indent="-249555">
              <a:buFont typeface="Symbol" pitchFamily="2" charset="2"/>
              <a:buChar char="-"/>
            </a:pPr>
            <a:r>
              <a:rPr lang="en-GB"/>
              <a:t>We decided on using </a:t>
            </a:r>
            <a:r>
              <a:rPr lang="en-GB" b="1" err="1"/>
              <a:t>NetworkX</a:t>
            </a:r>
            <a:r>
              <a:rPr lang="en-GB"/>
              <a:t> to build our graph and build parser functions that construct a ‘</a:t>
            </a:r>
            <a:r>
              <a:rPr lang="en-GB" err="1"/>
              <a:t>MogwaiGraph</a:t>
            </a:r>
            <a:r>
              <a:rPr lang="en-GB"/>
              <a:t>’ out of the files and directories in a filesystem.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5100125-8AC8-3BB3-3927-BDB6AEAEA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D5AAE-ECFE-40DE-B45A-7BF3FB7F7E57}" type="datetime1">
              <a:rPr lang="de-DE" smtClean="0"/>
              <a:t>27.06.2024</a:t>
            </a:fld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4931409-3BF6-44CE-3E2E-C5F786716F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EEE4B-4F13-4B3B-896D-98344C2D1A3F}" type="slidenum">
              <a:rPr lang="de-DE" smtClean="0"/>
              <a:t>5</a:t>
            </a:fld>
            <a:endParaRPr lang="de-DE"/>
          </a:p>
        </p:txBody>
      </p:sp>
      <p:graphicFrame>
        <p:nvGraphicFramePr>
          <p:cNvPr id="8" name="Tabelle 7">
            <a:extLst>
              <a:ext uri="{FF2B5EF4-FFF2-40B4-BE49-F238E27FC236}">
                <a16:creationId xmlns:a16="http://schemas.microsoft.com/office/drawing/2014/main" id="{85B47D8D-B544-9781-381E-D7B59A57DE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8358634"/>
              </p:ext>
            </p:extLst>
          </p:nvPr>
        </p:nvGraphicFramePr>
        <p:xfrm>
          <a:off x="1296000" y="2564904"/>
          <a:ext cx="10056585" cy="1504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1317">
                  <a:extLst>
                    <a:ext uri="{9D8B030D-6E8A-4147-A177-3AD203B41FA5}">
                      <a16:colId xmlns:a16="http://schemas.microsoft.com/office/drawing/2014/main" val="3975835008"/>
                    </a:ext>
                  </a:extLst>
                </a:gridCol>
                <a:gridCol w="2011317">
                  <a:extLst>
                    <a:ext uri="{9D8B030D-6E8A-4147-A177-3AD203B41FA5}">
                      <a16:colId xmlns:a16="http://schemas.microsoft.com/office/drawing/2014/main" val="171234860"/>
                    </a:ext>
                  </a:extLst>
                </a:gridCol>
                <a:gridCol w="2011317">
                  <a:extLst>
                    <a:ext uri="{9D8B030D-6E8A-4147-A177-3AD203B41FA5}">
                      <a16:colId xmlns:a16="http://schemas.microsoft.com/office/drawing/2014/main" val="3402718199"/>
                    </a:ext>
                  </a:extLst>
                </a:gridCol>
                <a:gridCol w="2011317">
                  <a:extLst>
                    <a:ext uri="{9D8B030D-6E8A-4147-A177-3AD203B41FA5}">
                      <a16:colId xmlns:a16="http://schemas.microsoft.com/office/drawing/2014/main" val="1544954021"/>
                    </a:ext>
                  </a:extLst>
                </a:gridCol>
                <a:gridCol w="2011317">
                  <a:extLst>
                    <a:ext uri="{9D8B030D-6E8A-4147-A177-3AD203B41FA5}">
                      <a16:colId xmlns:a16="http://schemas.microsoft.com/office/drawing/2014/main" val="1709312806"/>
                    </a:ext>
                  </a:extLst>
                </a:gridCol>
              </a:tblGrid>
              <a:tr h="503777">
                <a:tc>
                  <a:txBody>
                    <a:bodyPr/>
                    <a:lstStyle/>
                    <a:p>
                      <a:r>
                        <a:rPr lang="en-GB"/>
                        <a:t>Excel (.xlsx)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PDF (.pdf)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PowerPoint (.pptx)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XML (.xml)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RDF (.</a:t>
                      </a:r>
                      <a:r>
                        <a:rPr lang="en-GB" err="1"/>
                        <a:t>rdf</a:t>
                      </a:r>
                      <a:r>
                        <a:rPr lang="en-GB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2860441"/>
                  </a:ext>
                </a:extLst>
              </a:tr>
              <a:tr h="864375"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pandas + </a:t>
                      </a:r>
                      <a:r>
                        <a:rPr lang="en-GB" err="1"/>
                        <a:t>openpyxl</a:t>
                      </a:r>
                      <a:endParaRPr lang="en-GB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err="1"/>
                        <a:t>pypdf</a:t>
                      </a:r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err="1"/>
                        <a:t>PySemanticSlides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err="1"/>
                        <a:t>xmltodict</a:t>
                      </a:r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err="1"/>
                        <a:t>rdflib</a:t>
                      </a:r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06505628"/>
                  </a:ext>
                </a:extLst>
              </a:tr>
            </a:tbl>
          </a:graphicData>
        </a:graphic>
      </p:graphicFrame>
      <p:pic>
        <p:nvPicPr>
          <p:cNvPr id="9" name="Grafik 8" descr="Ein Bild, das weiß, Entwurf, Zeichnung, Lineart enthält.&#10;&#10;Beschreibung automatisch generiert.">
            <a:extLst>
              <a:ext uri="{FF2B5EF4-FFF2-40B4-BE49-F238E27FC236}">
                <a16:creationId xmlns:a16="http://schemas.microsoft.com/office/drawing/2014/main" id="{CAEEC9BE-9BF8-370E-E00D-D29437473E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8437" y="4918853"/>
            <a:ext cx="9735126" cy="1051968"/>
          </a:xfrm>
          <a:prstGeom prst="rect">
            <a:avLst/>
          </a:prstGeom>
        </p:spPr>
      </p:pic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5BB862E-447F-AE19-9945-2B80D0B610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32997" y="6426003"/>
            <a:ext cx="7890576" cy="241001"/>
          </a:xfrm>
        </p:spPr>
        <p:txBody>
          <a:bodyPr/>
          <a:lstStyle/>
          <a:p>
            <a:r>
              <a:rPr lang="de-DE"/>
              <a:t>Knowledge Graph Lab</a:t>
            </a:r>
          </a:p>
        </p:txBody>
      </p:sp>
    </p:spTree>
    <p:extLst>
      <p:ext uri="{BB962C8B-B14F-4D97-AF65-F5344CB8AC3E}">
        <p14:creationId xmlns:p14="http://schemas.microsoft.com/office/powerpoint/2010/main" val="3067098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779F9D-295C-1C40-9F36-73AA74D6E2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D5AAE-ECFE-40DE-B45A-7BF3FB7F7E57}" type="datetime1">
              <a:rPr lang="de-DE" smtClean="0"/>
              <a:t>27.06.2024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757A29-C50F-C111-68AF-35ABF66BC3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Knowledge Graph Lab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B4D4C5-1A76-2C7C-5A2E-E54A464B9C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EEE4B-4F13-4B3B-896D-98344C2D1A3F}" type="slidenum">
              <a:rPr lang="de-DE" smtClean="0"/>
              <a:t>6</a:t>
            </a:fld>
            <a:endParaRPr lang="de-DE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29A9CD44-466B-B975-F91A-5A1DBFADA7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5EC5287-EDE3-287F-D3C0-A2FB8E2630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77068"/>
            <a:ext cx="12192000" cy="3291680"/>
          </a:xfrm>
          <a:prstGeom prst="rect">
            <a:avLst/>
          </a:prstGeom>
        </p:spPr>
      </p:pic>
      <p:sp>
        <p:nvSpPr>
          <p:cNvPr id="13" name="Titel 1">
            <a:extLst>
              <a:ext uri="{FF2B5EF4-FFF2-40B4-BE49-F238E27FC236}">
                <a16:creationId xmlns:a16="http://schemas.microsoft.com/office/drawing/2014/main" id="{C7521811-1FD8-1269-AD0B-A1E51CFFA9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1289050"/>
            <a:ext cx="10225088" cy="393700"/>
          </a:xfrm>
        </p:spPr>
        <p:txBody>
          <a:bodyPr/>
          <a:lstStyle/>
          <a:p>
            <a:r>
              <a:rPr lang="en-GB"/>
              <a:t>Integration</a:t>
            </a:r>
            <a:r>
              <a:rPr lang="en-GB" b="1"/>
              <a:t> of Data Source Connectors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1622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493013-2D6F-6881-3894-8C23349C73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/>
              <a:t>Development of Gremlin-like Traversal Language</a:t>
            </a:r>
            <a:endParaRPr lang="en-GB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60C16CA-B2C6-1C0E-5179-459BE71806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D5AAE-ECFE-40DE-B45A-7BF3FB7F7E57}" type="datetime1">
              <a:rPr lang="de-DE" smtClean="0"/>
              <a:t>27.06.2024</a:t>
            </a:fld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7E5AD86-4821-628F-24F8-016BE37D66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EEE4B-4F13-4B3B-896D-98344C2D1A3F}" type="slidenum">
              <a:rPr lang="de-DE" smtClean="0"/>
              <a:t>7</a:t>
            </a:fld>
            <a:endParaRPr lang="de-DE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5B15EF8-2F97-6E8C-83D4-A279946C1A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6000" y="1830926"/>
            <a:ext cx="8832448" cy="1151820"/>
          </a:xfrm>
        </p:spPr>
        <p:txBody>
          <a:bodyPr/>
          <a:lstStyle/>
          <a:p>
            <a:pPr marL="0" indent="0">
              <a:buNone/>
            </a:pPr>
            <a:r>
              <a:rPr lang="en-US" b="1"/>
              <a:t>Anatomy of a basic Gremlin query</a:t>
            </a:r>
          </a:p>
          <a:p>
            <a:pPr marL="0" indent="0">
              <a:buNone/>
            </a:pPr>
            <a:endParaRPr lang="en-US" b="1"/>
          </a:p>
          <a:p>
            <a:pPr marL="0" indent="0">
              <a:buNone/>
            </a:pPr>
            <a:r>
              <a:rPr lang="en-US" sz="1400" err="1">
                <a:latin typeface="Cascadia Mono" panose="020B0609020000020004" pitchFamily="49" charset="0"/>
                <a:ea typeface="Cascadia Mono" panose="020B0609020000020004" pitchFamily="49" charset="0"/>
                <a:cs typeface="Cascadia Mono" panose="020B0609020000020004" pitchFamily="49" charset="0"/>
              </a:rPr>
              <a:t>g.V</a:t>
            </a:r>
            <a:r>
              <a:rPr lang="en-US" sz="1400">
                <a:latin typeface="Cascadia Mono" panose="020B0609020000020004" pitchFamily="49" charset="0"/>
                <a:ea typeface="Cascadia Mono" panose="020B0609020000020004" pitchFamily="49" charset="0"/>
                <a:cs typeface="Cascadia Mono" panose="020B0609020000020004" pitchFamily="49" charset="0"/>
              </a:rPr>
              <a:t>().</a:t>
            </a:r>
            <a:r>
              <a:rPr lang="en-US" sz="1400" err="1">
                <a:latin typeface="Cascadia Mono" panose="020B0609020000020004" pitchFamily="49" charset="0"/>
                <a:ea typeface="Cascadia Mono" panose="020B0609020000020004" pitchFamily="49" charset="0"/>
                <a:cs typeface="Cascadia Mono" panose="020B0609020000020004" pitchFamily="49" charset="0"/>
              </a:rPr>
              <a:t>hasLabel</a:t>
            </a:r>
            <a:r>
              <a:rPr lang="en-US" sz="1400">
                <a:latin typeface="Cascadia Mono" panose="020B0609020000020004" pitchFamily="49" charset="0"/>
                <a:ea typeface="Cascadia Mono" panose="020B0609020000020004" pitchFamily="49" charset="0"/>
                <a:cs typeface="Cascadia Mono" panose="020B0609020000020004" pitchFamily="49" charset="0"/>
              </a:rPr>
              <a:t>(“Person”).has(“name”, “Joep”).out(“knows”).values(“name”).</a:t>
            </a:r>
            <a:r>
              <a:rPr lang="en-US" sz="1400" err="1">
                <a:latin typeface="Cascadia Mono" panose="020B0609020000020004" pitchFamily="49" charset="0"/>
                <a:ea typeface="Cascadia Mono" panose="020B0609020000020004" pitchFamily="49" charset="0"/>
                <a:cs typeface="Cascadia Mono" panose="020B0609020000020004" pitchFamily="49" charset="0"/>
              </a:rPr>
              <a:t>toList</a:t>
            </a:r>
            <a:r>
              <a:rPr lang="en-US" sz="1400">
                <a:latin typeface="Cascadia Mono" panose="020B0609020000020004" pitchFamily="49" charset="0"/>
                <a:ea typeface="Cascadia Mono" panose="020B0609020000020004" pitchFamily="49" charset="0"/>
                <a:cs typeface="Cascadia Mono" panose="020B0609020000020004" pitchFamily="49" charset="0"/>
              </a:rPr>
              <a:t>()</a:t>
            </a:r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endParaRPr lang="en-US"/>
          </a:p>
        </p:txBody>
      </p:sp>
      <p:pic>
        <p:nvPicPr>
          <p:cNvPr id="9" name="Picture 2" descr="TinkerPop Documentation">
            <a:extLst>
              <a:ext uri="{FF2B5EF4-FFF2-40B4-BE49-F238E27FC236}">
                <a16:creationId xmlns:a16="http://schemas.microsoft.com/office/drawing/2014/main" id="{73BEA7A3-6E76-CDBD-5C28-68FD7FA98E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2649" y="2614666"/>
            <a:ext cx="2330015" cy="2470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EE17590-935E-E28F-3649-011B26E950AC}"/>
              </a:ext>
            </a:extLst>
          </p:cNvPr>
          <p:cNvCxnSpPr>
            <a:cxnSpLocks/>
            <a:stCxn id="12" idx="0"/>
          </p:cNvCxnSpPr>
          <p:nvPr/>
        </p:nvCxnSpPr>
        <p:spPr>
          <a:xfrm flipV="1">
            <a:off x="1332286" y="2989340"/>
            <a:ext cx="0" cy="8000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7E259B4D-3541-92A8-D7E2-BD7EB117CCC7}"/>
              </a:ext>
            </a:extLst>
          </p:cNvPr>
          <p:cNvSpPr txBox="1"/>
          <p:nvPr/>
        </p:nvSpPr>
        <p:spPr>
          <a:xfrm>
            <a:off x="372446" y="3789348"/>
            <a:ext cx="19196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err="1"/>
              <a:t>GraphTraversalSource</a:t>
            </a:r>
            <a:endParaRPr lang="en-US" sz="14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0B8E190-BC08-F697-B63A-446DF85CF78F}"/>
              </a:ext>
            </a:extLst>
          </p:cNvPr>
          <p:cNvSpPr txBox="1"/>
          <p:nvPr/>
        </p:nvSpPr>
        <p:spPr>
          <a:xfrm>
            <a:off x="4982733" y="2044364"/>
            <a:ext cx="6480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Steps</a:t>
            </a:r>
          </a:p>
        </p:txBody>
      </p:sp>
      <p:sp>
        <p:nvSpPr>
          <p:cNvPr id="22" name="Left Brace 21">
            <a:extLst>
              <a:ext uri="{FF2B5EF4-FFF2-40B4-BE49-F238E27FC236}">
                <a16:creationId xmlns:a16="http://schemas.microsoft.com/office/drawing/2014/main" id="{341F4AF1-7F15-A320-FBFF-AEB01C4EC9C2}"/>
              </a:ext>
            </a:extLst>
          </p:cNvPr>
          <p:cNvSpPr/>
          <p:nvPr/>
        </p:nvSpPr>
        <p:spPr>
          <a:xfrm rot="5400000">
            <a:off x="5186655" y="-988991"/>
            <a:ext cx="307777" cy="6983519"/>
          </a:xfrm>
          <a:prstGeom prst="leftBrace">
            <a:avLst>
              <a:gd name="adj1" fmla="val 8333"/>
              <a:gd name="adj2" fmla="val 5026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CE993C5A-134A-7531-0EBC-071CD5F11B01}"/>
              </a:ext>
            </a:extLst>
          </p:cNvPr>
          <p:cNvCxnSpPr>
            <a:cxnSpLocks/>
            <a:stCxn id="26" idx="0"/>
          </p:cNvCxnSpPr>
          <p:nvPr/>
        </p:nvCxnSpPr>
        <p:spPr>
          <a:xfrm flipH="1" flipV="1">
            <a:off x="1703512" y="2982746"/>
            <a:ext cx="122972" cy="5514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02CD79B7-0EB0-1C17-ECB8-114E787C13E1}"/>
              </a:ext>
            </a:extLst>
          </p:cNvPr>
          <p:cNvSpPr txBox="1"/>
          <p:nvPr/>
        </p:nvSpPr>
        <p:spPr>
          <a:xfrm>
            <a:off x="1360842" y="3534165"/>
            <a:ext cx="9312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Start Step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0C8DB62-C1E1-90FC-8F1F-17A89B8CA6D5}"/>
              </a:ext>
            </a:extLst>
          </p:cNvPr>
          <p:cNvSpPr txBox="1"/>
          <p:nvPr/>
        </p:nvSpPr>
        <p:spPr>
          <a:xfrm>
            <a:off x="8474346" y="3652596"/>
            <a:ext cx="12293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Terminal Step</a:t>
            </a: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1A938FBF-2D94-77EF-DD5D-AFBD057C6190}"/>
              </a:ext>
            </a:extLst>
          </p:cNvPr>
          <p:cNvCxnSpPr>
            <a:cxnSpLocks/>
            <a:stCxn id="48" idx="0"/>
          </p:cNvCxnSpPr>
          <p:nvPr/>
        </p:nvCxnSpPr>
        <p:spPr>
          <a:xfrm flipV="1">
            <a:off x="9089037" y="3028996"/>
            <a:ext cx="84770" cy="6236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45CAD105-D162-6F37-3128-698FD8D9202E}"/>
              </a:ext>
            </a:extLst>
          </p:cNvPr>
          <p:cNvSpPr txBox="1"/>
          <p:nvPr/>
        </p:nvSpPr>
        <p:spPr>
          <a:xfrm>
            <a:off x="1271464" y="4349422"/>
            <a:ext cx="823232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Start steps trigger the traversal and spawn the traversers (for example, </a:t>
            </a:r>
            <a:r>
              <a:rPr lang="en-US" sz="1400">
                <a:latin typeface="Cascadia Mono" panose="020B0609020000020004" pitchFamily="49" charset="0"/>
                <a:ea typeface="Cascadia Mono" panose="020B0609020000020004" pitchFamily="49" charset="0"/>
                <a:cs typeface="Cascadia Mono" panose="020B0609020000020004" pitchFamily="49" charset="0"/>
              </a:rPr>
              <a:t>.V()</a:t>
            </a:r>
            <a:r>
              <a:rPr lang="en-US" sz="1600"/>
              <a:t>: for all vertices</a:t>
            </a:r>
            <a:r>
              <a:rPr lang="en-US" sz="1600">
                <a:latin typeface="Cascadia Mono" panose="020B0609020000020004" pitchFamily="49" charset="0"/>
                <a:ea typeface="Cascadia Mono" panose="020B0609020000020004" pitchFamily="49" charset="0"/>
                <a:cs typeface="Cascadia Mono" panose="020B0609020000020004" pitchFamily="49" charset="0"/>
              </a:rPr>
              <a:t> </a:t>
            </a:r>
            <a:r>
              <a:rPr lang="en-US" sz="1400">
                <a:latin typeface="Cascadia Mono" panose="020B0609020000020004" pitchFamily="49" charset="0"/>
                <a:ea typeface="Cascadia Mono" panose="020B0609020000020004" pitchFamily="49" charset="0"/>
                <a:cs typeface="Cascadia Mono" panose="020B0609020000020004" pitchFamily="49" charset="0"/>
              </a:rPr>
              <a:t>.E()</a:t>
            </a:r>
            <a:r>
              <a:rPr lang="en-US" sz="1600"/>
              <a:t>: for all edges)</a:t>
            </a:r>
          </a:p>
          <a:p>
            <a:endParaRPr lang="en-US" sz="1600">
              <a:ea typeface="Cascadia Mono" panose="020B0609020000020004" pitchFamily="49" charset="0"/>
              <a:cs typeface="Cascadia Mono" panose="020B0609020000020004" pitchFamily="49" charset="0"/>
            </a:endParaRPr>
          </a:p>
          <a:p>
            <a:r>
              <a:rPr lang="en-US" sz="1600"/>
              <a:t>Terminal Steps execute the traversal and return a result (for example, </a:t>
            </a:r>
            <a:r>
              <a:rPr lang="en-US" sz="1400">
                <a:latin typeface="Cascadia Mono" panose="020B0609020000020004" pitchFamily="49" charset="0"/>
                <a:ea typeface="Cascadia Mono" panose="020B0609020000020004" pitchFamily="49" charset="0"/>
                <a:cs typeface="Cascadia Mono" panose="020B0609020000020004" pitchFamily="49" charset="0"/>
              </a:rPr>
              <a:t>.</a:t>
            </a:r>
            <a:r>
              <a:rPr lang="en-US" sz="1400" err="1">
                <a:latin typeface="Cascadia Mono" panose="020B0609020000020004" pitchFamily="49" charset="0"/>
                <a:ea typeface="Cascadia Mono" panose="020B0609020000020004" pitchFamily="49" charset="0"/>
                <a:cs typeface="Cascadia Mono" panose="020B0609020000020004" pitchFamily="49" charset="0"/>
              </a:rPr>
              <a:t>toList</a:t>
            </a:r>
            <a:r>
              <a:rPr lang="en-US" sz="1400">
                <a:latin typeface="Cascadia Mono" panose="020B0609020000020004" pitchFamily="49" charset="0"/>
                <a:ea typeface="Cascadia Mono" panose="020B0609020000020004" pitchFamily="49" charset="0"/>
                <a:cs typeface="Cascadia Mono" panose="020B0609020000020004" pitchFamily="49" charset="0"/>
              </a:rPr>
              <a:t>()</a:t>
            </a:r>
            <a:r>
              <a:rPr lang="en-US" sz="1600"/>
              <a:t>: returns the result as a list</a:t>
            </a:r>
            <a:r>
              <a:rPr lang="en-US" sz="1600">
                <a:latin typeface="Cascadia Mono" panose="020B0609020000020004" pitchFamily="49" charset="0"/>
                <a:ea typeface="Cascadia Mono" panose="020B0609020000020004" pitchFamily="49" charset="0"/>
                <a:cs typeface="Cascadia Mono" panose="020B0609020000020004" pitchFamily="49" charset="0"/>
              </a:rPr>
              <a:t> </a:t>
            </a:r>
            <a:r>
              <a:rPr lang="en-US" sz="1400">
                <a:latin typeface="Cascadia Mono" panose="020B0609020000020004" pitchFamily="49" charset="0"/>
                <a:ea typeface="Cascadia Mono" panose="020B0609020000020004" pitchFamily="49" charset="0"/>
                <a:cs typeface="Cascadia Mono" panose="020B0609020000020004" pitchFamily="49" charset="0"/>
              </a:rPr>
              <a:t>.next()</a:t>
            </a:r>
            <a:r>
              <a:rPr lang="en-US" sz="1600"/>
              <a:t>: returns the next result).</a:t>
            </a:r>
          </a:p>
          <a:p>
            <a:endParaRPr lang="en-US" sz="1600">
              <a:ea typeface="Cascadia Mono" panose="020B0609020000020004" pitchFamily="49" charset="0"/>
              <a:cs typeface="Cascadia Mono" panose="020B0609020000020004" pitchFamily="49" charset="0"/>
            </a:endParaRPr>
          </a:p>
          <a:p>
            <a:pPr marL="285750" indent="-285750">
              <a:buFontTx/>
              <a:buChar char="-"/>
            </a:pPr>
            <a:endParaRPr lang="en-US" sz="1600">
              <a:ea typeface="Cascadia Mono" panose="020B0609020000020004" pitchFamily="49" charset="0"/>
              <a:cs typeface="Cascadia Mono" panose="020B0609020000020004" pitchFamily="49" charset="0"/>
            </a:endParaRP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8D3430F2-FA8F-9E1C-331B-124AD37E97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32997" y="6426003"/>
            <a:ext cx="7890576" cy="241001"/>
          </a:xfrm>
        </p:spPr>
        <p:txBody>
          <a:bodyPr/>
          <a:lstStyle/>
          <a:p>
            <a:r>
              <a:rPr lang="de-DE"/>
              <a:t>Knowledge Graph Lab</a:t>
            </a:r>
          </a:p>
        </p:txBody>
      </p:sp>
    </p:spTree>
    <p:extLst>
      <p:ext uri="{BB962C8B-B14F-4D97-AF65-F5344CB8AC3E}">
        <p14:creationId xmlns:p14="http://schemas.microsoft.com/office/powerpoint/2010/main" val="548659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6" grpId="0"/>
      <p:bldP spid="4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493013-2D6F-6881-3894-8C23349C73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/>
              <a:t>Development of Gremlin-like Traversal Language</a:t>
            </a:r>
            <a:endParaRPr lang="en-GB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60C16CA-B2C6-1C0E-5179-459BE71806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D5AAE-ECFE-40DE-B45A-7BF3FB7F7E57}" type="datetime1">
              <a:rPr lang="de-DE" smtClean="0"/>
              <a:t>27.06.2024</a:t>
            </a:fld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7E5AD86-4821-628F-24F8-016BE37D66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EEE4B-4F13-4B3B-896D-98344C2D1A3F}" type="slidenum">
              <a:rPr lang="de-DE" smtClean="0"/>
              <a:t>8</a:t>
            </a:fld>
            <a:endParaRPr lang="de-DE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5B15EF8-2F97-6E8C-83D4-A279946C1A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6000" y="1830926"/>
            <a:ext cx="8832448" cy="1151820"/>
          </a:xfrm>
        </p:spPr>
        <p:txBody>
          <a:bodyPr vert="horz" lIns="0" tIns="0" rIns="0" bIns="0" rtlCol="0" anchor="t">
            <a:noAutofit/>
          </a:bodyPr>
          <a:lstStyle/>
          <a:p>
            <a:pPr marL="0" indent="0">
              <a:buNone/>
            </a:pPr>
            <a:r>
              <a:rPr lang="en-US" b="1"/>
              <a:t>Anatomy of a basic Gremlin query</a:t>
            </a:r>
          </a:p>
          <a:p>
            <a:pPr marL="0" indent="0">
              <a:buNone/>
            </a:pPr>
            <a:endParaRPr lang="en-US" b="1"/>
          </a:p>
          <a:p>
            <a:pPr marL="0" indent="0">
              <a:buNone/>
            </a:pPr>
            <a:r>
              <a:rPr lang="en-US" sz="1400" err="1">
                <a:latin typeface="Cascadia Mono"/>
                <a:ea typeface="Cascadia Mono"/>
                <a:cs typeface="Cascadia Mono"/>
              </a:rPr>
              <a:t>g.V</a:t>
            </a:r>
            <a:r>
              <a:rPr lang="en-US" sz="1400">
                <a:latin typeface="Cascadia Mono"/>
                <a:ea typeface="Cascadia Mono"/>
                <a:cs typeface="Cascadia Mono"/>
              </a:rPr>
              <a:t>().</a:t>
            </a:r>
            <a:r>
              <a:rPr lang="en-US" sz="1400" err="1">
                <a:latin typeface="Cascadia Mono"/>
                <a:ea typeface="Cascadia Mono"/>
                <a:cs typeface="Cascadia Mono"/>
              </a:rPr>
              <a:t>hasLabel</a:t>
            </a:r>
            <a:r>
              <a:rPr lang="en-US" sz="1400">
                <a:latin typeface="Cascadia Mono"/>
                <a:ea typeface="Cascadia Mono"/>
                <a:cs typeface="Cascadia Mono"/>
              </a:rPr>
              <a:t>(“Person”).has(“name”, “Joep”).out(“knows”).values(“name”).</a:t>
            </a:r>
            <a:r>
              <a:rPr lang="en-US" sz="1400" err="1">
                <a:latin typeface="Cascadia Mono"/>
                <a:ea typeface="Cascadia Mono"/>
                <a:cs typeface="Cascadia Mono"/>
              </a:rPr>
              <a:t>toList</a:t>
            </a:r>
            <a:r>
              <a:rPr lang="en-US" sz="1400">
                <a:latin typeface="Cascadia Mono"/>
                <a:ea typeface="Cascadia Mono"/>
                <a:cs typeface="Cascadia Mono"/>
              </a:rPr>
              <a:t>()</a:t>
            </a:r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endParaRPr lang="en-US"/>
          </a:p>
        </p:txBody>
      </p:sp>
      <p:pic>
        <p:nvPicPr>
          <p:cNvPr id="9" name="Picture 2" descr="TinkerPop Documentation">
            <a:extLst>
              <a:ext uri="{FF2B5EF4-FFF2-40B4-BE49-F238E27FC236}">
                <a16:creationId xmlns:a16="http://schemas.microsoft.com/office/drawing/2014/main" id="{73BEA7A3-6E76-CDBD-5C28-68FD7FA98E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2649" y="2614666"/>
            <a:ext cx="2330015" cy="2470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EE17590-935E-E28F-3649-011B26E950AC}"/>
              </a:ext>
            </a:extLst>
          </p:cNvPr>
          <p:cNvCxnSpPr>
            <a:cxnSpLocks/>
            <a:stCxn id="12" idx="0"/>
          </p:cNvCxnSpPr>
          <p:nvPr/>
        </p:nvCxnSpPr>
        <p:spPr>
          <a:xfrm flipV="1">
            <a:off x="1332286" y="2989340"/>
            <a:ext cx="0" cy="8000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7E259B4D-3541-92A8-D7E2-BD7EB117CCC7}"/>
              </a:ext>
            </a:extLst>
          </p:cNvPr>
          <p:cNvSpPr txBox="1"/>
          <p:nvPr/>
        </p:nvSpPr>
        <p:spPr>
          <a:xfrm>
            <a:off x="372446" y="3789348"/>
            <a:ext cx="1919680" cy="30777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1400"/>
              <a:t>GraphTraversalSource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0B8E190-BC08-F697-B63A-446DF85CF78F}"/>
              </a:ext>
            </a:extLst>
          </p:cNvPr>
          <p:cNvSpPr txBox="1"/>
          <p:nvPr/>
        </p:nvSpPr>
        <p:spPr>
          <a:xfrm>
            <a:off x="4982733" y="2044364"/>
            <a:ext cx="6480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Steps</a:t>
            </a:r>
          </a:p>
        </p:txBody>
      </p:sp>
      <p:sp>
        <p:nvSpPr>
          <p:cNvPr id="22" name="Left Brace 21">
            <a:extLst>
              <a:ext uri="{FF2B5EF4-FFF2-40B4-BE49-F238E27FC236}">
                <a16:creationId xmlns:a16="http://schemas.microsoft.com/office/drawing/2014/main" id="{341F4AF1-7F15-A320-FBFF-AEB01C4EC9C2}"/>
              </a:ext>
            </a:extLst>
          </p:cNvPr>
          <p:cNvSpPr/>
          <p:nvPr/>
        </p:nvSpPr>
        <p:spPr>
          <a:xfrm rot="5400000">
            <a:off x="5186655" y="-988991"/>
            <a:ext cx="307777" cy="6983519"/>
          </a:xfrm>
          <a:prstGeom prst="leftBrace">
            <a:avLst>
              <a:gd name="adj1" fmla="val 8333"/>
              <a:gd name="adj2" fmla="val 5026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5029561-E1FB-AA3A-2680-C5F2EB19C6AA}"/>
              </a:ext>
            </a:extLst>
          </p:cNvPr>
          <p:cNvSpPr txBox="1"/>
          <p:nvPr/>
        </p:nvSpPr>
        <p:spPr>
          <a:xfrm>
            <a:off x="1271464" y="4085584"/>
            <a:ext cx="823232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5 general steps:</a:t>
            </a:r>
          </a:p>
          <a:p>
            <a:pPr marL="285750" indent="-285750">
              <a:buFontTx/>
              <a:buChar char="-"/>
            </a:pPr>
            <a:r>
              <a:rPr lang="en-US" sz="1400">
                <a:latin typeface="Cascadia Mono" panose="020B0609020000020004" pitchFamily="49" charset="0"/>
                <a:ea typeface="Cascadia Mono" panose="020B0609020000020004" pitchFamily="49" charset="0"/>
                <a:cs typeface="Cascadia Mono" panose="020B0609020000020004" pitchFamily="49" charset="0"/>
              </a:rPr>
              <a:t>Filter</a:t>
            </a:r>
            <a:r>
              <a:rPr lang="en-US" sz="1600">
                <a:ea typeface="Cascadia Mono" panose="020B0609020000020004" pitchFamily="49" charset="0"/>
                <a:cs typeface="Cascadia Mono" panose="020B0609020000020004" pitchFamily="49" charset="0"/>
              </a:rPr>
              <a:t>: map the traverser to a </a:t>
            </a:r>
            <a:r>
              <a:rPr lang="en-US" sz="1600" err="1">
                <a:ea typeface="Cascadia Mono" panose="020B0609020000020004" pitchFamily="49" charset="0"/>
                <a:cs typeface="Cascadia Mono" panose="020B0609020000020004" pitchFamily="49" charset="0"/>
              </a:rPr>
              <a:t>boolean</a:t>
            </a:r>
            <a:r>
              <a:rPr lang="en-US" sz="1600">
                <a:ea typeface="Cascadia Mono" panose="020B0609020000020004" pitchFamily="49" charset="0"/>
                <a:cs typeface="Cascadia Mono" panose="020B0609020000020004" pitchFamily="49" charset="0"/>
              </a:rPr>
              <a:t>, where ‘False’ will not pass the traverser to the next step</a:t>
            </a:r>
            <a:endParaRPr lang="en-US" sz="1600"/>
          </a:p>
          <a:p>
            <a:pPr marL="285750" indent="-285750">
              <a:buFontTx/>
              <a:buChar char="-"/>
            </a:pPr>
            <a:r>
              <a:rPr lang="en-US" sz="1400">
                <a:latin typeface="Cascadia Mono" panose="020B0609020000020004" pitchFamily="49" charset="0"/>
                <a:ea typeface="Cascadia Mono" panose="020B0609020000020004" pitchFamily="49" charset="0"/>
                <a:cs typeface="Cascadia Mono" panose="020B0609020000020004" pitchFamily="49" charset="0"/>
              </a:rPr>
              <a:t>Map</a:t>
            </a:r>
            <a:r>
              <a:rPr lang="en-US" sz="1600">
                <a:ea typeface="Cascadia Mono" panose="020B0609020000020004" pitchFamily="49" charset="0"/>
                <a:cs typeface="Cascadia Mono" panose="020B0609020000020004" pitchFamily="49" charset="0"/>
              </a:rPr>
              <a:t>: map the traverser to some other object</a:t>
            </a:r>
          </a:p>
          <a:p>
            <a:pPr marL="285750" indent="-285750">
              <a:buFontTx/>
              <a:buChar char="-"/>
            </a:pPr>
            <a:r>
              <a:rPr lang="en-US" sz="1400" err="1">
                <a:latin typeface="Cascadia Mono" panose="020B0609020000020004" pitchFamily="49" charset="0"/>
                <a:ea typeface="Cascadia Mono" panose="020B0609020000020004" pitchFamily="49" charset="0"/>
                <a:cs typeface="Cascadia Mono" panose="020B0609020000020004" pitchFamily="49" charset="0"/>
              </a:rPr>
              <a:t>FlatMap</a:t>
            </a:r>
            <a:r>
              <a:rPr lang="en-US" sz="1600">
                <a:ea typeface="Cascadia Mono" panose="020B0609020000020004" pitchFamily="49" charset="0"/>
                <a:cs typeface="Cascadia Mono" panose="020B0609020000020004" pitchFamily="49" charset="0"/>
              </a:rPr>
              <a:t>: map the traverser to an iterator of objects that are streamed to the next step</a:t>
            </a:r>
          </a:p>
          <a:p>
            <a:pPr marL="285750" indent="-285750">
              <a:buFontTx/>
              <a:buChar char="-"/>
            </a:pPr>
            <a:r>
              <a:rPr lang="en-US" sz="1400" err="1">
                <a:latin typeface="Cascadia Mono" panose="020B0609020000020004" pitchFamily="49" charset="0"/>
                <a:ea typeface="Cascadia Mono" panose="020B0609020000020004" pitchFamily="49" charset="0"/>
                <a:cs typeface="Cascadia Mono" panose="020B0609020000020004" pitchFamily="49" charset="0"/>
              </a:rPr>
              <a:t>SideEffect</a:t>
            </a:r>
            <a:r>
              <a:rPr lang="en-US" sz="1600">
                <a:ea typeface="Cascadia Mono" panose="020B0609020000020004" pitchFamily="49" charset="0"/>
                <a:cs typeface="Cascadia Mono" panose="020B0609020000020004" pitchFamily="49" charset="0"/>
              </a:rPr>
              <a:t>: perform some operation on the traverser and pass it to the next step</a:t>
            </a:r>
          </a:p>
          <a:p>
            <a:pPr marL="285750" indent="-285750">
              <a:buFontTx/>
              <a:buChar char="-"/>
            </a:pPr>
            <a:r>
              <a:rPr lang="en-US" sz="1400">
                <a:latin typeface="Cascadia Mono" panose="020B0609020000020004" pitchFamily="49" charset="0"/>
                <a:ea typeface="Cascadia Mono" panose="020B0609020000020004" pitchFamily="49" charset="0"/>
                <a:cs typeface="Cascadia Mono" panose="020B0609020000020004" pitchFamily="49" charset="0"/>
              </a:rPr>
              <a:t>Branch</a:t>
            </a:r>
            <a:r>
              <a:rPr lang="en-US" sz="1600">
                <a:ea typeface="Cascadia Mono" panose="020B0609020000020004" pitchFamily="49" charset="0"/>
                <a:cs typeface="Cascadia Mono" panose="020B0609020000020004" pitchFamily="49" charset="0"/>
              </a:rPr>
              <a:t>: split the traverser</a:t>
            </a:r>
          </a:p>
          <a:p>
            <a:pPr marL="285750" indent="-285750">
              <a:buFontTx/>
              <a:buChar char="-"/>
            </a:pPr>
            <a:endParaRPr lang="en-US" sz="1600">
              <a:ea typeface="Cascadia Mono" panose="020B0609020000020004" pitchFamily="49" charset="0"/>
              <a:cs typeface="Cascadia Mono" panose="020B0609020000020004" pitchFamily="49" charset="0"/>
            </a:endParaRPr>
          </a:p>
          <a:p>
            <a:pPr marL="285750" indent="-285750">
              <a:buFontTx/>
              <a:buChar char="-"/>
            </a:pPr>
            <a:endParaRPr lang="en-US" sz="1600">
              <a:ea typeface="Cascadia Mono" panose="020B0609020000020004" pitchFamily="49" charset="0"/>
              <a:cs typeface="Cascadia Mono" panose="020B0609020000020004" pitchFamily="49" charset="0"/>
            </a:endParaRP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CE993C5A-134A-7531-0EBC-071CD5F11B01}"/>
              </a:ext>
            </a:extLst>
          </p:cNvPr>
          <p:cNvCxnSpPr>
            <a:cxnSpLocks/>
            <a:stCxn id="26" idx="0"/>
          </p:cNvCxnSpPr>
          <p:nvPr/>
        </p:nvCxnSpPr>
        <p:spPr>
          <a:xfrm flipH="1" flipV="1">
            <a:off x="1703512" y="2982746"/>
            <a:ext cx="122972" cy="5514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02CD79B7-0EB0-1C17-ECB8-114E787C13E1}"/>
              </a:ext>
            </a:extLst>
          </p:cNvPr>
          <p:cNvSpPr txBox="1"/>
          <p:nvPr/>
        </p:nvSpPr>
        <p:spPr>
          <a:xfrm>
            <a:off x="1360842" y="3534165"/>
            <a:ext cx="9312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Start Step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87FCBB40-DC43-B9EB-33C7-3C623EC3C57C}"/>
              </a:ext>
            </a:extLst>
          </p:cNvPr>
          <p:cNvCxnSpPr>
            <a:cxnSpLocks/>
            <a:stCxn id="30" idx="0"/>
          </p:cNvCxnSpPr>
          <p:nvPr/>
        </p:nvCxnSpPr>
        <p:spPr>
          <a:xfrm flipH="1" flipV="1">
            <a:off x="2643412" y="3015793"/>
            <a:ext cx="741265" cy="5183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C684A696-A582-ECAF-C677-81F864A5E090}"/>
              </a:ext>
            </a:extLst>
          </p:cNvPr>
          <p:cNvSpPr txBox="1"/>
          <p:nvPr/>
        </p:nvSpPr>
        <p:spPr>
          <a:xfrm>
            <a:off x="2919035" y="3534165"/>
            <a:ext cx="9312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Filter step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65362B9F-EF19-F97F-5B9F-48DD6AE79712}"/>
              </a:ext>
            </a:extLst>
          </p:cNvPr>
          <p:cNvCxnSpPr>
            <a:cxnSpLocks/>
            <a:stCxn id="30" idx="0"/>
          </p:cNvCxnSpPr>
          <p:nvPr/>
        </p:nvCxnSpPr>
        <p:spPr>
          <a:xfrm flipV="1">
            <a:off x="3384677" y="3012496"/>
            <a:ext cx="554920" cy="5216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09E2C6E7-A170-6959-FE5C-79D7485BEDD4}"/>
              </a:ext>
            </a:extLst>
          </p:cNvPr>
          <p:cNvSpPr txBox="1"/>
          <p:nvPr/>
        </p:nvSpPr>
        <p:spPr>
          <a:xfrm>
            <a:off x="5625549" y="3635459"/>
            <a:ext cx="12293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err="1"/>
              <a:t>FlatMap</a:t>
            </a:r>
            <a:r>
              <a:rPr lang="en-US" sz="1400"/>
              <a:t> step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6156D353-762B-D057-CFCD-84694745F4C5}"/>
              </a:ext>
            </a:extLst>
          </p:cNvPr>
          <p:cNvCxnSpPr>
            <a:cxnSpLocks/>
            <a:stCxn id="39" idx="0"/>
          </p:cNvCxnSpPr>
          <p:nvPr/>
        </p:nvCxnSpPr>
        <p:spPr>
          <a:xfrm flipV="1">
            <a:off x="6240240" y="2978349"/>
            <a:ext cx="0" cy="6571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C07F4A5D-BE65-8C55-11FA-62E0B0051187}"/>
              </a:ext>
            </a:extLst>
          </p:cNvPr>
          <p:cNvSpPr txBox="1"/>
          <p:nvPr/>
        </p:nvSpPr>
        <p:spPr>
          <a:xfrm>
            <a:off x="7206044" y="3635459"/>
            <a:ext cx="12293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Map step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B89BD19D-B981-F870-8737-B000629A4800}"/>
              </a:ext>
            </a:extLst>
          </p:cNvPr>
          <p:cNvCxnSpPr>
            <a:cxnSpLocks/>
            <a:stCxn id="45" idx="0"/>
          </p:cNvCxnSpPr>
          <p:nvPr/>
        </p:nvCxnSpPr>
        <p:spPr>
          <a:xfrm flipH="1" flipV="1">
            <a:off x="7798433" y="2978349"/>
            <a:ext cx="22302" cy="6571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00C8DB62-C1E1-90FC-8F1F-17A89B8CA6D5}"/>
              </a:ext>
            </a:extLst>
          </p:cNvPr>
          <p:cNvSpPr txBox="1"/>
          <p:nvPr/>
        </p:nvSpPr>
        <p:spPr>
          <a:xfrm>
            <a:off x="8474346" y="3652596"/>
            <a:ext cx="12293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Terminal Step</a:t>
            </a: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1A938FBF-2D94-77EF-DD5D-AFBD057C6190}"/>
              </a:ext>
            </a:extLst>
          </p:cNvPr>
          <p:cNvCxnSpPr>
            <a:cxnSpLocks/>
            <a:stCxn id="48" idx="0"/>
          </p:cNvCxnSpPr>
          <p:nvPr/>
        </p:nvCxnSpPr>
        <p:spPr>
          <a:xfrm flipV="1">
            <a:off x="9089037" y="3028996"/>
            <a:ext cx="84770" cy="6236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C85E556D-172B-9F93-E9CB-5604CEB2D7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32997" y="6426003"/>
            <a:ext cx="7890576" cy="241001"/>
          </a:xfrm>
        </p:spPr>
        <p:txBody>
          <a:bodyPr/>
          <a:lstStyle/>
          <a:p>
            <a:r>
              <a:rPr lang="de-DE"/>
              <a:t>Knowledge Graph Lab</a:t>
            </a:r>
          </a:p>
        </p:txBody>
      </p:sp>
    </p:spTree>
    <p:extLst>
      <p:ext uri="{BB962C8B-B14F-4D97-AF65-F5344CB8AC3E}">
        <p14:creationId xmlns:p14="http://schemas.microsoft.com/office/powerpoint/2010/main" val="4112939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9" grpId="0"/>
      <p:bldP spid="4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493013-2D6F-6881-3894-8C23349C73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/>
              <a:t>Development of Gremlin-like Traversal Language</a:t>
            </a:r>
            <a:endParaRPr lang="en-GB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60C16CA-B2C6-1C0E-5179-459BE71806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D5AAE-ECFE-40DE-B45A-7BF3FB7F7E57}" type="datetime1">
              <a:rPr lang="de-DE" smtClean="0"/>
              <a:t>27.06.2024</a:t>
            </a:fld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7E5AD86-4821-628F-24F8-016BE37D66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EEE4B-4F13-4B3B-896D-98344C2D1A3F}" type="slidenum">
              <a:rPr lang="de-DE" smtClean="0"/>
              <a:t>9</a:t>
            </a:fld>
            <a:endParaRPr lang="de-DE"/>
          </a:p>
        </p:txBody>
      </p:sp>
      <p:pic>
        <p:nvPicPr>
          <p:cNvPr id="8" name="Inhaltsplatzhalter 12" descr="Ein Bild, das Text, Screenshot, Diagramm, Plan enthält.&#10;&#10;Automatisch generierte Beschreibung">
            <a:extLst>
              <a:ext uri="{FF2B5EF4-FFF2-40B4-BE49-F238E27FC236}">
                <a16:creationId xmlns:a16="http://schemas.microsoft.com/office/drawing/2014/main" id="{2B8980C8-160F-06E8-7A6E-D03242CA2B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1742" y="1916832"/>
            <a:ext cx="6346906" cy="3995394"/>
          </a:xfrm>
          <a:prstGeom prst="rect">
            <a:avLst/>
          </a:prstGeom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8951AA21-C720-3C4A-1854-FB28D544D5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6399" y="1826297"/>
            <a:ext cx="4253539" cy="4176464"/>
          </a:xfrm>
        </p:spPr>
        <p:txBody>
          <a:bodyPr/>
          <a:lstStyle/>
          <a:p>
            <a:pPr marL="0" indent="0">
              <a:buNone/>
            </a:pPr>
            <a:r>
              <a:rPr lang="en-US"/>
              <a:t>In our Python Library:</a:t>
            </a:r>
          </a:p>
          <a:p>
            <a:pPr>
              <a:buFontTx/>
              <a:buChar char="-"/>
            </a:pPr>
            <a:r>
              <a:rPr lang="en-US"/>
              <a:t>A travers</a:t>
            </a:r>
            <a:r>
              <a:rPr lang="en-US" b="1"/>
              <a:t>er</a:t>
            </a:r>
            <a:r>
              <a:rPr lang="en-US"/>
              <a:t> is effectively a wrapper around a node (or edge)</a:t>
            </a:r>
          </a:p>
          <a:p>
            <a:pPr>
              <a:buFontTx/>
              <a:buChar char="-"/>
            </a:pPr>
            <a:r>
              <a:rPr lang="en-US"/>
              <a:t>A Travers</a:t>
            </a:r>
            <a:r>
              <a:rPr lang="en-US" b="1"/>
              <a:t>al</a:t>
            </a:r>
            <a:r>
              <a:rPr lang="en-US"/>
              <a:t> contains a set of traversers and exposes a function for each step. Each such function returns the traversal to allow daisy-chaining.</a:t>
            </a:r>
          </a:p>
          <a:p>
            <a:pPr>
              <a:buFontTx/>
              <a:buChar char="-"/>
            </a:pPr>
            <a:r>
              <a:rPr lang="en-US"/>
              <a:t>The Steps are implemented as a class with a __call__ method, so instances behave like functions.</a:t>
            </a:r>
          </a:p>
          <a:p>
            <a:pPr>
              <a:buFontTx/>
              <a:buChar char="-"/>
            </a:pPr>
            <a:r>
              <a:rPr lang="en-US"/>
              <a:t>Calling the functions on a Travers</a:t>
            </a:r>
            <a:r>
              <a:rPr lang="en-US" b="1"/>
              <a:t>al</a:t>
            </a:r>
            <a:r>
              <a:rPr lang="en-US"/>
              <a:t> instantiates a step and adds it to a list.</a:t>
            </a:r>
          </a:p>
          <a:p>
            <a:pPr>
              <a:buFontTx/>
              <a:buChar char="-"/>
            </a:pPr>
            <a:r>
              <a:rPr lang="en-US"/>
              <a:t>Calling .run() on a traversal, executes the steps 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F7C094AA-57BE-88B5-E295-859DD89F73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32997" y="6426003"/>
            <a:ext cx="7890576" cy="241001"/>
          </a:xfrm>
        </p:spPr>
        <p:txBody>
          <a:bodyPr/>
          <a:lstStyle/>
          <a:p>
            <a:r>
              <a:rPr lang="de-DE"/>
              <a:t>Knowledge Graph Lab</a:t>
            </a:r>
          </a:p>
        </p:txBody>
      </p:sp>
    </p:spTree>
    <p:extLst>
      <p:ext uri="{BB962C8B-B14F-4D97-AF65-F5344CB8AC3E}">
        <p14:creationId xmlns:p14="http://schemas.microsoft.com/office/powerpoint/2010/main" val="3063841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MI">
  <a:themeElements>
    <a:clrScheme name="FernUniversität">
      <a:dk1>
        <a:sysClr val="windowText" lastClr="000000"/>
      </a:dk1>
      <a:lt1>
        <a:sysClr val="window" lastClr="FFFFFF"/>
      </a:lt1>
      <a:dk2>
        <a:srgbClr val="004C97"/>
      </a:dk2>
      <a:lt2>
        <a:srgbClr val="CCDBEA"/>
      </a:lt2>
      <a:accent1>
        <a:srgbClr val="004C97"/>
      </a:accent1>
      <a:accent2>
        <a:srgbClr val="336600"/>
      </a:accent2>
      <a:accent3>
        <a:srgbClr val="C84F0E"/>
      </a:accent3>
      <a:accent4>
        <a:srgbClr val="993333"/>
      </a:accent4>
      <a:accent5>
        <a:srgbClr val="006666"/>
      </a:accent5>
      <a:accent6>
        <a:srgbClr val="B1B3B3"/>
      </a:accent6>
      <a:hlink>
        <a:srgbClr val="004C97"/>
      </a:hlink>
      <a:folHlink>
        <a:srgbClr val="800080"/>
      </a:folHlink>
    </a:clrScheme>
    <a:fontScheme name="FernUni">
      <a:majorFont>
        <a:latin typeface="Frutiger LT Com 45 Light"/>
        <a:ea typeface=""/>
        <a:cs typeface=""/>
      </a:majorFont>
      <a:minorFont>
        <a:latin typeface="Frutiger LT Com 45 Light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FernUni</Template>
  <Application>Microsoft Office PowerPoint</Application>
  <PresentationFormat>Breitbild</PresentationFormat>
  <Slides>11</Slides>
  <Notes>2</Notes>
  <HiddenSlides>0</HiddenSlide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2" baseType="lpstr">
      <vt:lpstr>MI</vt:lpstr>
      <vt:lpstr>Semantification Infrastructure (Graph Traversal Library) Knowledge Graph Lab</vt:lpstr>
      <vt:lpstr>Background &amp; Motivation</vt:lpstr>
      <vt:lpstr>Background &amp; Motivation</vt:lpstr>
      <vt:lpstr>Milestones</vt:lpstr>
      <vt:lpstr>Integration of Data Source Connectors</vt:lpstr>
      <vt:lpstr>Integration of Data Source Connectors</vt:lpstr>
      <vt:lpstr>Development of Gremlin-like Traversal Language</vt:lpstr>
      <vt:lpstr>Development of Gremlin-like Traversal Language</vt:lpstr>
      <vt:lpstr>Development of Gremlin-like Traversal Language</vt:lpstr>
      <vt:lpstr>Todo</vt:lpstr>
      <vt:lpstr>PowerPoint-Präsentation</vt:lpstr>
    </vt:vector>
  </TitlesOfParts>
  <Company>FernUniversität Hagen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Jessen, Malte</dc:creator>
  <cp:revision>2</cp:revision>
  <dcterms:created xsi:type="dcterms:W3CDTF">2017-05-29T05:49:40Z</dcterms:created>
  <dcterms:modified xsi:type="dcterms:W3CDTF">2024-06-27T10:36:26Z</dcterms:modified>
</cp:coreProperties>
</file>